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2" d="100"/>
          <a:sy n="62" d="100"/>
        </p:scale>
        <p:origin x="-79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82B1A0-F1C8-4242-9DAA-CAA4BFC19C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 xmlns:a16="http://schemas.microsoft.com/office/drawing/2014/main" id="{3BCE7A86-B6B0-44EE-9BC0-88B709AC6F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 xmlns:a16="http://schemas.microsoft.com/office/drawing/2014/main" id="{139395A8-FC76-47F1-B526-13A005AA47E6}"/>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5" name="Footer Placeholder 4">
            <a:extLst>
              <a:ext uri="{FF2B5EF4-FFF2-40B4-BE49-F238E27FC236}">
                <a16:creationId xmlns="" xmlns:a16="http://schemas.microsoft.com/office/drawing/2014/main" id="{156088CC-C7D8-4BDE-8413-3A8F0945565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1DE94418-5F10-4C1A-8C79-0241BD6CF4FE}"/>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235005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7B6836-4D96-4253-8E4E-61D05A5BBB3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 xmlns:a16="http://schemas.microsoft.com/office/drawing/2014/main" id="{88CEE2B5-A52C-4EA1-9898-57136F6A9A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3AFA743C-6CE4-490B-955B-2AED79858C51}"/>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5" name="Footer Placeholder 4">
            <a:extLst>
              <a:ext uri="{FF2B5EF4-FFF2-40B4-BE49-F238E27FC236}">
                <a16:creationId xmlns="" xmlns:a16="http://schemas.microsoft.com/office/drawing/2014/main" id="{9E7A6F23-CA68-4C68-A673-1C84D2F91F3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B079F62D-BA11-4EE7-BA79-83867B6353C9}"/>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119089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090D364-FC36-4D83-8BC4-9207B41E84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 xmlns:a16="http://schemas.microsoft.com/office/drawing/2014/main" id="{99B61469-B799-408D-9027-339753D345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31D5888C-812B-432B-A036-2C3AF7587B51}"/>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5" name="Footer Placeholder 4">
            <a:extLst>
              <a:ext uri="{FF2B5EF4-FFF2-40B4-BE49-F238E27FC236}">
                <a16:creationId xmlns="" xmlns:a16="http://schemas.microsoft.com/office/drawing/2014/main" id="{1965D672-B72A-474E-B5D2-86B5D2799AF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757191DF-A1BD-4CA5-8066-F02EDDF3A08E}"/>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424045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39A71D-1DDC-4424-BD7D-E18FB57C9169}"/>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B16B300A-7E64-4D3A-8714-D26EEB81F9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A73ED515-1C22-43A8-A2CA-47EFD9B44509}"/>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5" name="Footer Placeholder 4">
            <a:extLst>
              <a:ext uri="{FF2B5EF4-FFF2-40B4-BE49-F238E27FC236}">
                <a16:creationId xmlns="" xmlns:a16="http://schemas.microsoft.com/office/drawing/2014/main" id="{B25A3440-00D3-462B-8483-8541B5F6BF2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73F22F17-24BB-4A63-BBB9-7EADD7CE51EB}"/>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119792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18CBCC-7305-42A4-8157-3966306531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 xmlns:a16="http://schemas.microsoft.com/office/drawing/2014/main" id="{39C24234-33C5-48D3-B196-015775E13F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E505ECBE-4437-4CD6-A68D-CA6DC26ACCE8}"/>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5" name="Footer Placeholder 4">
            <a:extLst>
              <a:ext uri="{FF2B5EF4-FFF2-40B4-BE49-F238E27FC236}">
                <a16:creationId xmlns="" xmlns:a16="http://schemas.microsoft.com/office/drawing/2014/main" id="{1CDF514F-C6B6-4C32-86F1-6182F74DC08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5520B0B3-92E8-4070-8AA2-58B41DB7FC1A}"/>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1755553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8DF794-24F6-4BE3-8D44-8F19CBDBE07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832ABA83-39CE-45C5-A903-24D9FCAE07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 xmlns:a16="http://schemas.microsoft.com/office/drawing/2014/main" id="{85ED4779-FE96-4198-A558-E2FCCF4AB6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 xmlns:a16="http://schemas.microsoft.com/office/drawing/2014/main" id="{A6D03DBA-4826-4362-936A-D9C480038D1E}"/>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6" name="Footer Placeholder 5">
            <a:extLst>
              <a:ext uri="{FF2B5EF4-FFF2-40B4-BE49-F238E27FC236}">
                <a16:creationId xmlns="" xmlns:a16="http://schemas.microsoft.com/office/drawing/2014/main" id="{330B28AC-8E1E-4214-8B99-1BBC3A0AAFF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A88CDA3E-7E7B-44B4-A686-7B3F48144E27}"/>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18842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96C503-C50F-46E5-A310-5C1D7D1D41B9}"/>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 xmlns:a16="http://schemas.microsoft.com/office/drawing/2014/main" id="{0A646A6E-722A-4ED4-978D-370388B9BF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87CBF85-9EB8-4F8A-B089-28A9D22FC5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 xmlns:a16="http://schemas.microsoft.com/office/drawing/2014/main" id="{159678E8-A508-4957-9E48-B92D2D8387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1D78B84F-F01B-43C4-A684-2820AE7678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 xmlns:a16="http://schemas.microsoft.com/office/drawing/2014/main" id="{B8A92A5E-AE47-40A3-9FD6-057605ADC178}"/>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8" name="Footer Placeholder 7">
            <a:extLst>
              <a:ext uri="{FF2B5EF4-FFF2-40B4-BE49-F238E27FC236}">
                <a16:creationId xmlns="" xmlns:a16="http://schemas.microsoft.com/office/drawing/2014/main" id="{7DABBFD7-2D54-4CDF-9342-462168EB6EAF}"/>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 xmlns:a16="http://schemas.microsoft.com/office/drawing/2014/main" id="{935C8D37-4CE6-40A6-8602-A775447A3740}"/>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262419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35AFB8-A592-4157-BF4E-58DB5006596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 xmlns:a16="http://schemas.microsoft.com/office/drawing/2014/main" id="{EC994432-00D8-483C-A3B6-36A562F1B089}"/>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4" name="Footer Placeholder 3">
            <a:extLst>
              <a:ext uri="{FF2B5EF4-FFF2-40B4-BE49-F238E27FC236}">
                <a16:creationId xmlns="" xmlns:a16="http://schemas.microsoft.com/office/drawing/2014/main" id="{6090A304-31AA-407D-BA27-3DC5BB697C53}"/>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 xmlns:a16="http://schemas.microsoft.com/office/drawing/2014/main" id="{486082C1-04EC-45D4-8333-99DB27247192}"/>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268548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B391BC0-0AAB-4F7F-94DA-2F03CB4C9002}"/>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3" name="Footer Placeholder 2">
            <a:extLst>
              <a:ext uri="{FF2B5EF4-FFF2-40B4-BE49-F238E27FC236}">
                <a16:creationId xmlns="" xmlns:a16="http://schemas.microsoft.com/office/drawing/2014/main" id="{1B58EDA9-0558-4C42-B843-77C36F7DD36B}"/>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 xmlns:a16="http://schemas.microsoft.com/office/drawing/2014/main" id="{5458A9F1-A44A-49E8-9C11-4C571BCFD1AE}"/>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142761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C2F3A7-1B49-4B79-A105-9F7F7FA84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65692D8A-27E1-4F02-92D2-2CE270B6A8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 xmlns:a16="http://schemas.microsoft.com/office/drawing/2014/main" id="{B86EC151-0ACE-419E-BED7-15418AAFC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9F872B0-C635-402C-848F-F5B6951FC1A0}"/>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6" name="Footer Placeholder 5">
            <a:extLst>
              <a:ext uri="{FF2B5EF4-FFF2-40B4-BE49-F238E27FC236}">
                <a16:creationId xmlns="" xmlns:a16="http://schemas.microsoft.com/office/drawing/2014/main" id="{91BB3FE3-7060-4A4F-AEA6-EEDEA5A70E9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C14D820A-7FBA-4D50-91C5-E924B657683F}"/>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255852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722656-A599-44AC-83B5-776E331898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 xmlns:a16="http://schemas.microsoft.com/office/drawing/2014/main" id="{BB07454B-A38E-42C7-AD9B-F3A30EFC3A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 xmlns:a16="http://schemas.microsoft.com/office/drawing/2014/main" id="{943BF5A9-EEE9-41D2-8989-1A7C5495A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F69472B-EC55-418F-A348-F23F828EA1F7}"/>
              </a:ext>
            </a:extLst>
          </p:cNvPr>
          <p:cNvSpPr>
            <a:spLocks noGrp="1"/>
          </p:cNvSpPr>
          <p:nvPr>
            <p:ph type="dt" sz="half" idx="10"/>
          </p:nvPr>
        </p:nvSpPr>
        <p:spPr/>
        <p:txBody>
          <a:bodyPr/>
          <a:lstStyle/>
          <a:p>
            <a:fld id="{7370348A-D12B-4602-A0DA-424F2CE302B8}" type="datetimeFigureOut">
              <a:rPr lang="en-ZA" smtClean="0"/>
              <a:t>2019/12/13</a:t>
            </a:fld>
            <a:endParaRPr lang="en-ZA"/>
          </a:p>
        </p:txBody>
      </p:sp>
      <p:sp>
        <p:nvSpPr>
          <p:cNvPr id="6" name="Footer Placeholder 5">
            <a:extLst>
              <a:ext uri="{FF2B5EF4-FFF2-40B4-BE49-F238E27FC236}">
                <a16:creationId xmlns="" xmlns:a16="http://schemas.microsoft.com/office/drawing/2014/main" id="{296F001A-BCE5-45EA-BDA8-34EDA485854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6A27E6AF-F765-4B82-976F-3BD16DA165E0}"/>
              </a:ext>
            </a:extLst>
          </p:cNvPr>
          <p:cNvSpPr>
            <a:spLocks noGrp="1"/>
          </p:cNvSpPr>
          <p:nvPr>
            <p:ph type="sldNum" sz="quarter" idx="12"/>
          </p:nvPr>
        </p:nvSpPr>
        <p:spPr/>
        <p:txBody>
          <a:bodyPr/>
          <a:lstStyle/>
          <a:p>
            <a:fld id="{EE1164FE-7D6B-4CA1-AC36-C06346BC09D5}" type="slidenum">
              <a:rPr lang="en-ZA" smtClean="0"/>
              <a:t>‹#›</a:t>
            </a:fld>
            <a:endParaRPr lang="en-ZA"/>
          </a:p>
        </p:txBody>
      </p:sp>
    </p:spTree>
    <p:extLst>
      <p:ext uri="{BB962C8B-B14F-4D97-AF65-F5344CB8AC3E}">
        <p14:creationId xmlns:p14="http://schemas.microsoft.com/office/powerpoint/2010/main" val="189998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6110C41-7A41-4B32-9D19-C3098C667C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 xmlns:a16="http://schemas.microsoft.com/office/drawing/2014/main" id="{6B9F80FE-BA4C-4DB7-B399-01B48DA9BC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B4EB05E7-152C-4BB7-9325-1491A57BD2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0348A-D12B-4602-A0DA-424F2CE302B8}" type="datetimeFigureOut">
              <a:rPr lang="en-ZA" smtClean="0"/>
              <a:t>2019/12/13</a:t>
            </a:fld>
            <a:endParaRPr lang="en-ZA"/>
          </a:p>
        </p:txBody>
      </p:sp>
      <p:sp>
        <p:nvSpPr>
          <p:cNvPr id="5" name="Footer Placeholder 4">
            <a:extLst>
              <a:ext uri="{FF2B5EF4-FFF2-40B4-BE49-F238E27FC236}">
                <a16:creationId xmlns="" xmlns:a16="http://schemas.microsoft.com/office/drawing/2014/main" id="{3687F6F3-1384-4EE1-BF8D-DC7F63C241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 xmlns:a16="http://schemas.microsoft.com/office/drawing/2014/main" id="{6E77D1EC-CA88-424F-9DE6-A1D7ABB121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164FE-7D6B-4CA1-AC36-C06346BC09D5}" type="slidenum">
              <a:rPr lang="en-ZA" smtClean="0"/>
              <a:t>‹#›</a:t>
            </a:fld>
            <a:endParaRPr lang="en-ZA"/>
          </a:p>
        </p:txBody>
      </p:sp>
    </p:spTree>
    <p:extLst>
      <p:ext uri="{BB962C8B-B14F-4D97-AF65-F5344CB8AC3E}">
        <p14:creationId xmlns:p14="http://schemas.microsoft.com/office/powerpoint/2010/main" val="1303205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0B247C-5386-422B-B008-FD52D86A892C}"/>
              </a:ext>
            </a:extLst>
          </p:cNvPr>
          <p:cNvSpPr>
            <a:spLocks noGrp="1"/>
          </p:cNvSpPr>
          <p:nvPr>
            <p:ph type="ctrTitle"/>
          </p:nvPr>
        </p:nvSpPr>
        <p:spPr/>
        <p:txBody>
          <a:bodyPr/>
          <a:lstStyle/>
          <a:p>
            <a:r>
              <a:rPr lang="en-ZA" dirty="0">
                <a:latin typeface="Forte" panose="03060902040502070203" pitchFamily="66" charset="0"/>
              </a:rPr>
              <a:t>BYLAWS</a:t>
            </a:r>
          </a:p>
        </p:txBody>
      </p:sp>
      <p:sp>
        <p:nvSpPr>
          <p:cNvPr id="3" name="Subtitle 2">
            <a:extLst>
              <a:ext uri="{FF2B5EF4-FFF2-40B4-BE49-F238E27FC236}">
                <a16:creationId xmlns="" xmlns:a16="http://schemas.microsoft.com/office/drawing/2014/main" id="{C7B898E1-3FA2-4B7B-86E8-265A08EFDBE6}"/>
              </a:ext>
            </a:extLst>
          </p:cNvPr>
          <p:cNvSpPr>
            <a:spLocks noGrp="1"/>
          </p:cNvSpPr>
          <p:nvPr>
            <p:ph type="subTitle" idx="1"/>
          </p:nvPr>
        </p:nvSpPr>
        <p:spPr/>
        <p:txBody>
          <a:bodyPr/>
          <a:lstStyle/>
          <a:p>
            <a:endParaRPr lang="en-ZA" dirty="0"/>
          </a:p>
        </p:txBody>
      </p:sp>
    </p:spTree>
    <p:extLst>
      <p:ext uri="{BB962C8B-B14F-4D97-AF65-F5344CB8AC3E}">
        <p14:creationId xmlns:p14="http://schemas.microsoft.com/office/powerpoint/2010/main" val="1782221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499173-7F97-4517-9582-752E96EC471C}"/>
              </a:ext>
            </a:extLst>
          </p:cNvPr>
          <p:cNvSpPr>
            <a:spLocks noGrp="1"/>
          </p:cNvSpPr>
          <p:nvPr>
            <p:ph type="title"/>
          </p:nvPr>
        </p:nvSpPr>
        <p:spPr/>
        <p:txBody>
          <a:bodyPr/>
          <a:lstStyle/>
          <a:p>
            <a:r>
              <a:rPr lang="en-ZA" dirty="0">
                <a:latin typeface="Forte" panose="03060902040502070203" pitchFamily="66" charset="0"/>
              </a:rPr>
              <a:t>Bylaws</a:t>
            </a:r>
          </a:p>
        </p:txBody>
      </p:sp>
      <p:sp>
        <p:nvSpPr>
          <p:cNvPr id="3" name="Content Placeholder 2">
            <a:extLst>
              <a:ext uri="{FF2B5EF4-FFF2-40B4-BE49-F238E27FC236}">
                <a16:creationId xmlns="" xmlns:a16="http://schemas.microsoft.com/office/drawing/2014/main" id="{B61A698B-6038-4147-997D-AF0F6872D873}"/>
              </a:ext>
            </a:extLst>
          </p:cNvPr>
          <p:cNvSpPr>
            <a:spLocks noGrp="1"/>
          </p:cNvSpPr>
          <p:nvPr>
            <p:ph idx="1"/>
          </p:nvPr>
        </p:nvSpPr>
        <p:spPr/>
        <p:txBody>
          <a:bodyPr/>
          <a:lstStyle/>
          <a:p>
            <a:r>
              <a:rPr lang="en-ZA" dirty="0"/>
              <a:t>Municipalities are responsible for governance</a:t>
            </a:r>
          </a:p>
          <a:p>
            <a:r>
              <a:rPr lang="en-ZA" dirty="0"/>
              <a:t>Municipalities need instruments to govern</a:t>
            </a:r>
          </a:p>
          <a:p>
            <a:r>
              <a:rPr lang="en-ZA" dirty="0"/>
              <a:t>Bylaws are governance instruments</a:t>
            </a:r>
          </a:p>
          <a:p>
            <a:r>
              <a:rPr lang="en-ZA" dirty="0"/>
              <a:t>Bylaws are laws managed by municipalities</a:t>
            </a:r>
          </a:p>
          <a:p>
            <a:r>
              <a:rPr lang="en-ZA" dirty="0"/>
              <a:t>A municipality may make bylaws on any matter it has the need to regulate</a:t>
            </a:r>
          </a:p>
          <a:p>
            <a:r>
              <a:rPr lang="en-ZA" dirty="0"/>
              <a:t>A municipality derives its bylaw making power from provincial law</a:t>
            </a:r>
          </a:p>
          <a:p>
            <a:r>
              <a:rPr lang="en-ZA" dirty="0"/>
              <a:t>A municipality can make bylaws even if a national act regulates the same matter</a:t>
            </a:r>
          </a:p>
          <a:p>
            <a:endParaRPr lang="en-ZA" dirty="0"/>
          </a:p>
        </p:txBody>
      </p:sp>
    </p:spTree>
    <p:extLst>
      <p:ext uri="{BB962C8B-B14F-4D97-AF65-F5344CB8AC3E}">
        <p14:creationId xmlns:p14="http://schemas.microsoft.com/office/powerpoint/2010/main" val="258385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5EC82A-5F03-4EBA-A393-FBD6DF895341}"/>
              </a:ext>
            </a:extLst>
          </p:cNvPr>
          <p:cNvSpPr>
            <a:spLocks noGrp="1"/>
          </p:cNvSpPr>
          <p:nvPr>
            <p:ph type="title"/>
          </p:nvPr>
        </p:nvSpPr>
        <p:spPr/>
        <p:txBody>
          <a:bodyPr/>
          <a:lstStyle/>
          <a:p>
            <a:r>
              <a:rPr lang="en-ZA" dirty="0">
                <a:latin typeface="Forte" panose="03060902040502070203" pitchFamily="66" charset="0"/>
              </a:rPr>
              <a:t>Bylaws</a:t>
            </a:r>
            <a:endParaRPr lang="en-ZA" dirty="0"/>
          </a:p>
        </p:txBody>
      </p:sp>
      <p:sp>
        <p:nvSpPr>
          <p:cNvPr id="3" name="Content Placeholder 2">
            <a:extLst>
              <a:ext uri="{FF2B5EF4-FFF2-40B4-BE49-F238E27FC236}">
                <a16:creationId xmlns="" xmlns:a16="http://schemas.microsoft.com/office/drawing/2014/main" id="{2170EAB2-8263-489A-A5A0-7D0682C44CE2}"/>
              </a:ext>
            </a:extLst>
          </p:cNvPr>
          <p:cNvSpPr>
            <a:spLocks noGrp="1"/>
          </p:cNvSpPr>
          <p:nvPr>
            <p:ph idx="1"/>
          </p:nvPr>
        </p:nvSpPr>
        <p:spPr/>
        <p:txBody>
          <a:bodyPr/>
          <a:lstStyle/>
          <a:p>
            <a:r>
              <a:rPr lang="en-ZA" dirty="0"/>
              <a:t>The bylaw making powers are determined by the Constitution and national law</a:t>
            </a:r>
          </a:p>
          <a:p>
            <a:r>
              <a:rPr lang="en-ZA" dirty="0"/>
              <a:t>Section 156(2) of the Constitution states that a municipality may make and administer bylaws for the effective administration of the matters which it has the right to administer</a:t>
            </a:r>
          </a:p>
          <a:p>
            <a:r>
              <a:rPr lang="en-ZA" dirty="0"/>
              <a:t>Municipalities incur duties from the rights of people entrenched in the Bill of Right</a:t>
            </a:r>
          </a:p>
          <a:p>
            <a:r>
              <a:rPr lang="en-ZA" dirty="0"/>
              <a:t>A municipal bylaw is as much “law” as any other legislation in South Africa. There is no hierarchy in terms of the importance or relevance of the law</a:t>
            </a:r>
          </a:p>
        </p:txBody>
      </p:sp>
    </p:spTree>
    <p:extLst>
      <p:ext uri="{BB962C8B-B14F-4D97-AF65-F5344CB8AC3E}">
        <p14:creationId xmlns:p14="http://schemas.microsoft.com/office/powerpoint/2010/main" val="796401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981175-ECBB-4BE4-A82F-07F06AC40253}"/>
              </a:ext>
            </a:extLst>
          </p:cNvPr>
          <p:cNvSpPr>
            <a:spLocks noGrp="1"/>
          </p:cNvSpPr>
          <p:nvPr>
            <p:ph type="title"/>
          </p:nvPr>
        </p:nvSpPr>
        <p:spPr/>
        <p:txBody>
          <a:bodyPr/>
          <a:lstStyle/>
          <a:p>
            <a:r>
              <a:rPr lang="en-ZA" dirty="0">
                <a:latin typeface="Forte" panose="03060902040502070203" pitchFamily="66" charset="0"/>
              </a:rPr>
              <a:t>Bylaws – Steps in the Process</a:t>
            </a:r>
            <a:endParaRPr lang="en-ZA" dirty="0"/>
          </a:p>
        </p:txBody>
      </p:sp>
      <p:sp>
        <p:nvSpPr>
          <p:cNvPr id="3" name="Content Placeholder 2">
            <a:extLst>
              <a:ext uri="{FF2B5EF4-FFF2-40B4-BE49-F238E27FC236}">
                <a16:creationId xmlns="" xmlns:a16="http://schemas.microsoft.com/office/drawing/2014/main" id="{FBFDC6D2-FB11-4A4F-BFB5-C79EBD671007}"/>
              </a:ext>
            </a:extLst>
          </p:cNvPr>
          <p:cNvSpPr>
            <a:spLocks noGrp="1"/>
          </p:cNvSpPr>
          <p:nvPr>
            <p:ph idx="1"/>
          </p:nvPr>
        </p:nvSpPr>
        <p:spPr/>
        <p:txBody>
          <a:bodyPr/>
          <a:lstStyle/>
          <a:p>
            <a:r>
              <a:rPr lang="en-ZA" dirty="0"/>
              <a:t>A draft by-law is prepared by a councillor or a committee of the council</a:t>
            </a:r>
          </a:p>
          <a:p>
            <a:r>
              <a:rPr lang="en-ZA" dirty="0"/>
              <a:t>The council must consult with the community with regard to the draft bylaw </a:t>
            </a:r>
          </a:p>
          <a:p>
            <a:r>
              <a:rPr lang="en-ZA" dirty="0"/>
              <a:t>It must as least publish for comment</a:t>
            </a:r>
          </a:p>
          <a:p>
            <a:r>
              <a:rPr lang="en-ZA" dirty="0"/>
              <a:t>The bylaw is introduced and debated by the council</a:t>
            </a:r>
          </a:p>
          <a:p>
            <a:r>
              <a:rPr lang="en-ZA" dirty="0"/>
              <a:t>The municipal council votes on the bylaw</a:t>
            </a:r>
          </a:p>
          <a:p>
            <a:r>
              <a:rPr lang="en-ZA" dirty="0"/>
              <a:t>If passed by the Council, the bylaw is published in a Provincial Gazette and becomes law on that date or a later date set in the by-law</a:t>
            </a:r>
          </a:p>
          <a:p>
            <a:endParaRPr lang="en-ZA" dirty="0"/>
          </a:p>
          <a:p>
            <a:endParaRPr lang="en-ZA" dirty="0"/>
          </a:p>
        </p:txBody>
      </p:sp>
    </p:spTree>
    <p:extLst>
      <p:ext uri="{BB962C8B-B14F-4D97-AF65-F5344CB8AC3E}">
        <p14:creationId xmlns:p14="http://schemas.microsoft.com/office/powerpoint/2010/main" val="422548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D4A74A-BC91-4556-9F95-3200AB373374}"/>
              </a:ext>
            </a:extLst>
          </p:cNvPr>
          <p:cNvSpPr>
            <a:spLocks noGrp="1"/>
          </p:cNvSpPr>
          <p:nvPr>
            <p:ph type="title"/>
          </p:nvPr>
        </p:nvSpPr>
        <p:spPr/>
        <p:txBody>
          <a:bodyPr/>
          <a:lstStyle/>
          <a:p>
            <a:r>
              <a:rPr lang="en-ZA" dirty="0">
                <a:latin typeface="Forte" panose="03060902040502070203" pitchFamily="66" charset="0"/>
              </a:rPr>
              <a:t>Bylaws – Steps in the Process</a:t>
            </a:r>
            <a:endParaRPr lang="en-ZA" dirty="0"/>
          </a:p>
        </p:txBody>
      </p:sp>
      <p:sp>
        <p:nvSpPr>
          <p:cNvPr id="3" name="Content Placeholder 2">
            <a:extLst>
              <a:ext uri="{FF2B5EF4-FFF2-40B4-BE49-F238E27FC236}">
                <a16:creationId xmlns="" xmlns:a16="http://schemas.microsoft.com/office/drawing/2014/main" id="{78A36073-58B4-4BB2-9E56-F93A49B1EE6B}"/>
              </a:ext>
            </a:extLst>
          </p:cNvPr>
          <p:cNvSpPr>
            <a:spLocks noGrp="1"/>
          </p:cNvSpPr>
          <p:nvPr>
            <p:ph idx="1"/>
          </p:nvPr>
        </p:nvSpPr>
        <p:spPr/>
        <p:txBody>
          <a:bodyPr/>
          <a:lstStyle/>
          <a:p>
            <a:r>
              <a:rPr lang="en-ZA" dirty="0"/>
              <a:t>For a council to pass a bylaw the majority of councillors must vote in favour of it i.e. 50 % plus one of all the elected councillors must vote for the by-law</a:t>
            </a:r>
          </a:p>
          <a:p>
            <a:r>
              <a:rPr lang="en-GB" dirty="0"/>
              <a:t>The first drafts of these by-laws were published for comment in 2013 and 2016</a:t>
            </a:r>
          </a:p>
          <a:p>
            <a:r>
              <a:rPr lang="en-GB" dirty="0"/>
              <a:t>The recent publications are the amendments to those drafts after comment. Council is not obliged to accept all further comments. They are entitled to disregard comments</a:t>
            </a:r>
            <a:endParaRPr lang="en-ZA" dirty="0"/>
          </a:p>
          <a:p>
            <a:endParaRPr lang="en-ZA" dirty="0"/>
          </a:p>
        </p:txBody>
      </p:sp>
    </p:spTree>
    <p:extLst>
      <p:ext uri="{BB962C8B-B14F-4D97-AF65-F5344CB8AC3E}">
        <p14:creationId xmlns:p14="http://schemas.microsoft.com/office/powerpoint/2010/main" val="239369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560822-E0F5-4B9C-AD62-C87F8DB29C93}"/>
              </a:ext>
            </a:extLst>
          </p:cNvPr>
          <p:cNvSpPr>
            <a:spLocks noGrp="1"/>
          </p:cNvSpPr>
          <p:nvPr>
            <p:ph type="title"/>
          </p:nvPr>
        </p:nvSpPr>
        <p:spPr/>
        <p:txBody>
          <a:bodyPr/>
          <a:lstStyle/>
          <a:p>
            <a:r>
              <a:rPr lang="en-ZA" dirty="0">
                <a:latin typeface="Forte" panose="03060902040502070203" pitchFamily="66" charset="0"/>
              </a:rPr>
              <a:t>Section 9 of the Constitution</a:t>
            </a:r>
          </a:p>
        </p:txBody>
      </p:sp>
      <p:sp>
        <p:nvSpPr>
          <p:cNvPr id="3" name="Content Placeholder 2">
            <a:extLst>
              <a:ext uri="{FF2B5EF4-FFF2-40B4-BE49-F238E27FC236}">
                <a16:creationId xmlns="" xmlns:a16="http://schemas.microsoft.com/office/drawing/2014/main" id="{DF78203D-EEF5-4B8B-852D-AFBFBC24379E}"/>
              </a:ext>
            </a:extLst>
          </p:cNvPr>
          <p:cNvSpPr>
            <a:spLocks noGrp="1"/>
          </p:cNvSpPr>
          <p:nvPr>
            <p:ph idx="1"/>
          </p:nvPr>
        </p:nvSpPr>
        <p:spPr>
          <a:xfrm>
            <a:off x="838199" y="1825624"/>
            <a:ext cx="10761133" cy="5032375"/>
          </a:xfrm>
        </p:spPr>
        <p:txBody>
          <a:bodyPr>
            <a:normAutofit lnSpcReduction="10000"/>
          </a:bodyPr>
          <a:lstStyle/>
          <a:p>
            <a:r>
              <a:rPr lang="en-ZA" dirty="0"/>
              <a:t>Everyone is equal before the law and has the right to equal protection and benefit of the law</a:t>
            </a:r>
          </a:p>
          <a:p>
            <a:r>
              <a:rPr lang="en-ZA" dirty="0"/>
              <a:t>Equality includes the full and equal enjoyment of all rights and freedoms. To promote the achievement of equality, legislative and other measures designed to protect or advance persons, or categories of persons, disadvantaged by unfair discrimination </a:t>
            </a:r>
          </a:p>
          <a:p>
            <a:r>
              <a:rPr lang="en-ZA" dirty="0"/>
              <a:t>No state may not discriminate directly or indirectly against anyone on none or more grounds, including race, gender, sex ……………….</a:t>
            </a:r>
          </a:p>
          <a:p>
            <a:r>
              <a:rPr lang="en-ZA" dirty="0"/>
              <a:t>No person may unfairly discriminate directly or indirectly against </a:t>
            </a:r>
            <a:r>
              <a:rPr lang="en-ZA" dirty="0" err="1"/>
              <a:t>vanyonevon</a:t>
            </a:r>
            <a:r>
              <a:rPr lang="en-ZA" dirty="0"/>
              <a:t> one or more of those grounds in terms of subsection (3)</a:t>
            </a:r>
          </a:p>
          <a:p>
            <a:r>
              <a:rPr lang="en-ZA" dirty="0"/>
              <a:t>National legislation must be enacted to prevent or prohibit unfair discrimination</a:t>
            </a:r>
          </a:p>
        </p:txBody>
      </p:sp>
    </p:spTree>
    <p:extLst>
      <p:ext uri="{BB962C8B-B14F-4D97-AF65-F5344CB8AC3E}">
        <p14:creationId xmlns:p14="http://schemas.microsoft.com/office/powerpoint/2010/main" val="2380860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432</Words>
  <Application>Microsoft Office PowerPoint</Application>
  <PresentationFormat>Custom</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BYLAWS</vt:lpstr>
      <vt:lpstr>Bylaws</vt:lpstr>
      <vt:lpstr>Bylaws</vt:lpstr>
      <vt:lpstr>Bylaws – Steps in the Process</vt:lpstr>
      <vt:lpstr>Bylaws – Steps in the Process</vt:lpstr>
      <vt:lpstr>Section 9 of the Constitution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BY-LAWS</dc:title>
  <dc:creator>Allison Vienings</dc:creator>
  <cp:lastModifiedBy>RE</cp:lastModifiedBy>
  <cp:revision>8</cp:revision>
  <dcterms:created xsi:type="dcterms:W3CDTF">2019-11-15T20:49:29Z</dcterms:created>
  <dcterms:modified xsi:type="dcterms:W3CDTF">2019-12-13T05:11:23Z</dcterms:modified>
</cp:coreProperties>
</file>