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79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2A91C0-99E1-4E5D-8C6A-D641FC843F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 xmlns:a16="http://schemas.microsoft.com/office/drawing/2014/main" id="{64D16AE5-D417-4E15-852E-6E0E6AD7F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 xmlns:a16="http://schemas.microsoft.com/office/drawing/2014/main" id="{E1362309-8250-488E-BDA3-7A2161699BE2}"/>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610310C0-D780-436C-8982-52D87A66966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115BC088-EF8E-4238-9F9D-6E7FDBA7FC1D}"/>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242267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B0A428-5565-4CBB-8BE8-6E165C89291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8A149F1B-2889-4C4D-BB1F-8A040B230C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9DE4A6CF-BFF8-4677-9912-7EA3123684D2}"/>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9C0C8BC7-30CA-4573-ADDE-DE92A8EB255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89746120-1A17-4C77-93AC-014912AFC055}"/>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66042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C6FA641-1E5F-4F36-9668-05F1A2507F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 xmlns:a16="http://schemas.microsoft.com/office/drawing/2014/main" id="{7C8E456E-F968-4D33-8908-FA060FBBFC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600DA317-5546-49A0-BB47-E8B1E7B867DE}"/>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A3EDFEAB-A283-41EF-B22A-317B7DB0EC0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54064D9F-69B6-4FCF-BDB0-9A364A1D85B2}"/>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62066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3BC428-473B-434C-B010-E41C843B171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FA28C3C6-50FC-414B-9533-1E246DD9C1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FBC21B81-FDDF-425D-BDEC-C223E1DE1DCC}"/>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D887BD81-692F-41C3-9690-17AD3D23B15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D1412F91-266B-429F-8F25-B42FEE0C9860}"/>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411098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478CA7-EB84-4C95-B040-3D7A0EF5A2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 xmlns:a16="http://schemas.microsoft.com/office/drawing/2014/main" id="{00C16705-7D81-47FC-AF5B-2279BCE665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F636378-3A65-4D36-8F7D-B268A3CC6AFF}"/>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37179E1A-6C4A-423D-8E79-3044EFD14DE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 xmlns:a16="http://schemas.microsoft.com/office/drawing/2014/main" id="{85AD678A-A0A0-4551-AF09-C59397F62132}"/>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169978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1BCDD4-31BB-4224-90A2-FF16B856C02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99DB8240-AFE0-47AA-81BB-3AA0DF470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 xmlns:a16="http://schemas.microsoft.com/office/drawing/2014/main" id="{FA3494B3-5D49-44F4-899A-C6D2DE61BA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 xmlns:a16="http://schemas.microsoft.com/office/drawing/2014/main" id="{EA6C631D-8D71-430A-8DE7-D3B337EFA2F2}"/>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6" name="Footer Placeholder 5">
            <a:extLst>
              <a:ext uri="{FF2B5EF4-FFF2-40B4-BE49-F238E27FC236}">
                <a16:creationId xmlns="" xmlns:a16="http://schemas.microsoft.com/office/drawing/2014/main" id="{3A111813-117E-4B39-B491-C3441F33E11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1096B401-3AA1-4B70-A3AF-BF5F8DA570F2}"/>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333109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29C2A9-A96D-4D52-85F4-5F575FF35CFD}"/>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4EBA63F4-5BDD-40CB-B6E0-97835AB012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91A4E20-39EC-4C33-8F6E-AE7DE491D9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 xmlns:a16="http://schemas.microsoft.com/office/drawing/2014/main" id="{270C2831-B0D6-4AA2-8C49-3B43D9431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AEA247E-4F44-4452-AFA9-AEAEBDA492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 xmlns:a16="http://schemas.microsoft.com/office/drawing/2014/main" id="{9F5CEF39-CD63-410E-9DD1-C5F1CE895728}"/>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8" name="Footer Placeholder 7">
            <a:extLst>
              <a:ext uri="{FF2B5EF4-FFF2-40B4-BE49-F238E27FC236}">
                <a16:creationId xmlns="" xmlns:a16="http://schemas.microsoft.com/office/drawing/2014/main" id="{A262155E-FC52-4269-A2C8-D987A8F10C84}"/>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 xmlns:a16="http://schemas.microsoft.com/office/drawing/2014/main" id="{1B968D1D-9217-44F8-8104-6561E1538A82}"/>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35093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B0E01E-3C89-49BB-90B7-B004C5FC438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 xmlns:a16="http://schemas.microsoft.com/office/drawing/2014/main" id="{18929ACE-92B9-4B4C-A787-5F92301286A2}"/>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4" name="Footer Placeholder 3">
            <a:extLst>
              <a:ext uri="{FF2B5EF4-FFF2-40B4-BE49-F238E27FC236}">
                <a16:creationId xmlns="" xmlns:a16="http://schemas.microsoft.com/office/drawing/2014/main" id="{8E76267C-1713-4634-BA9A-EA6EF44BD793}"/>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 xmlns:a16="http://schemas.microsoft.com/office/drawing/2014/main" id="{FBA696AC-0C0E-49BB-9C18-2A195351D3D5}"/>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45019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B18B533-DD78-4476-BD66-50D92C3E01BB}"/>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3" name="Footer Placeholder 2">
            <a:extLst>
              <a:ext uri="{FF2B5EF4-FFF2-40B4-BE49-F238E27FC236}">
                <a16:creationId xmlns="" xmlns:a16="http://schemas.microsoft.com/office/drawing/2014/main" id="{C2A2A0BA-6894-4C6B-97A7-3DF2397D8CE4}"/>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 xmlns:a16="http://schemas.microsoft.com/office/drawing/2014/main" id="{5248D3D8-A368-40E0-9967-AF0DC8DC9A69}"/>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354401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6547F-6FD3-4474-8E92-259E428EFC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 xmlns:a16="http://schemas.microsoft.com/office/drawing/2014/main" id="{68B907A3-D7DC-424D-881E-C2E9598974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 xmlns:a16="http://schemas.microsoft.com/office/drawing/2014/main" id="{953E7386-A8BE-455B-ABA5-67742B6139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11F99C-1B70-494F-9960-67D443919615}"/>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6" name="Footer Placeholder 5">
            <a:extLst>
              <a:ext uri="{FF2B5EF4-FFF2-40B4-BE49-F238E27FC236}">
                <a16:creationId xmlns="" xmlns:a16="http://schemas.microsoft.com/office/drawing/2014/main" id="{C97DF753-51B3-449E-9E9E-967AC635BA6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7C96D7F6-9576-49E7-95EB-FBFB0083EA36}"/>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388598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B14FB9-E765-47DB-9265-E32C3BF12B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 xmlns:a16="http://schemas.microsoft.com/office/drawing/2014/main" id="{BCE1E85D-4BEE-41BF-9D1D-4929508AE1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 xmlns:a16="http://schemas.microsoft.com/office/drawing/2014/main" id="{FA188E29-E550-4EB0-897E-F9FF1037F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FB8B40D-6615-4872-AD58-377213A4088A}"/>
              </a:ext>
            </a:extLst>
          </p:cNvPr>
          <p:cNvSpPr>
            <a:spLocks noGrp="1"/>
          </p:cNvSpPr>
          <p:nvPr>
            <p:ph type="dt" sz="half" idx="10"/>
          </p:nvPr>
        </p:nvSpPr>
        <p:spPr/>
        <p:txBody>
          <a:bodyPr/>
          <a:lstStyle/>
          <a:p>
            <a:fld id="{BBDBA5DF-4D0F-4E60-936E-3A4492B5CD59}" type="datetimeFigureOut">
              <a:rPr lang="en-ZA" smtClean="0"/>
              <a:t>2019/12/13</a:t>
            </a:fld>
            <a:endParaRPr lang="en-ZA"/>
          </a:p>
        </p:txBody>
      </p:sp>
      <p:sp>
        <p:nvSpPr>
          <p:cNvPr id="6" name="Footer Placeholder 5">
            <a:extLst>
              <a:ext uri="{FF2B5EF4-FFF2-40B4-BE49-F238E27FC236}">
                <a16:creationId xmlns="" xmlns:a16="http://schemas.microsoft.com/office/drawing/2014/main" id="{C4582D32-3C42-48D9-9BD3-5D538C8154D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 xmlns:a16="http://schemas.microsoft.com/office/drawing/2014/main" id="{6FE3230F-89D4-455E-B3B2-C44477B31DA4}"/>
              </a:ext>
            </a:extLst>
          </p:cNvPr>
          <p:cNvSpPr>
            <a:spLocks noGrp="1"/>
          </p:cNvSpPr>
          <p:nvPr>
            <p:ph type="sldNum" sz="quarter" idx="12"/>
          </p:nvPr>
        </p:nvSpPr>
        <p:spPr/>
        <p:txBody>
          <a:bodyPr/>
          <a:lstStyle/>
          <a:p>
            <a:fld id="{71B1E96B-75D1-4BB5-A17F-EE9A0CBD63BB}" type="slidenum">
              <a:rPr lang="en-ZA" smtClean="0"/>
              <a:t>‹#›</a:t>
            </a:fld>
            <a:endParaRPr lang="en-ZA"/>
          </a:p>
        </p:txBody>
      </p:sp>
    </p:spTree>
    <p:extLst>
      <p:ext uri="{BB962C8B-B14F-4D97-AF65-F5344CB8AC3E}">
        <p14:creationId xmlns:p14="http://schemas.microsoft.com/office/powerpoint/2010/main" val="933782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B3E6FAE-4C8C-4E79-9BD2-C818AB533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 xmlns:a16="http://schemas.microsoft.com/office/drawing/2014/main" id="{C5195EA7-8A39-4935-A873-4331425A19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 xmlns:a16="http://schemas.microsoft.com/office/drawing/2014/main" id="{40CEED71-BD7F-4745-A819-99C1C3BFF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BA5DF-4D0F-4E60-936E-3A4492B5CD59}" type="datetimeFigureOut">
              <a:rPr lang="en-ZA" smtClean="0"/>
              <a:t>2019/12/13</a:t>
            </a:fld>
            <a:endParaRPr lang="en-ZA"/>
          </a:p>
        </p:txBody>
      </p:sp>
      <p:sp>
        <p:nvSpPr>
          <p:cNvPr id="5" name="Footer Placeholder 4">
            <a:extLst>
              <a:ext uri="{FF2B5EF4-FFF2-40B4-BE49-F238E27FC236}">
                <a16:creationId xmlns="" xmlns:a16="http://schemas.microsoft.com/office/drawing/2014/main" id="{F0AB4B14-5A15-4F85-965F-407FBF8F8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 xmlns:a16="http://schemas.microsoft.com/office/drawing/2014/main" id="{4B788631-2E2B-4834-B4B5-5C150FBD6D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1E96B-75D1-4BB5-A17F-EE9A0CBD63BB}" type="slidenum">
              <a:rPr lang="en-ZA" smtClean="0"/>
              <a:t>‹#›</a:t>
            </a:fld>
            <a:endParaRPr lang="en-ZA"/>
          </a:p>
        </p:txBody>
      </p:sp>
    </p:spTree>
    <p:extLst>
      <p:ext uri="{BB962C8B-B14F-4D97-AF65-F5344CB8AC3E}">
        <p14:creationId xmlns:p14="http://schemas.microsoft.com/office/powerpoint/2010/main" val="322079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3EA813-B29F-441A-A406-50BAFEDEE056}"/>
              </a:ext>
            </a:extLst>
          </p:cNvPr>
          <p:cNvSpPr>
            <a:spLocks noGrp="1"/>
          </p:cNvSpPr>
          <p:nvPr>
            <p:ph type="ctrTitle"/>
          </p:nvPr>
        </p:nvSpPr>
        <p:spPr>
          <a:xfrm>
            <a:off x="1622474" y="3236119"/>
            <a:ext cx="9144000" cy="2387600"/>
          </a:xfrm>
        </p:spPr>
        <p:txBody>
          <a:bodyPr>
            <a:normAutofit fontScale="90000"/>
          </a:bodyPr>
          <a:lstStyle/>
          <a:p>
            <a:r>
              <a:rPr lang="en-ZA" dirty="0"/>
              <a:t/>
            </a:r>
            <a:br>
              <a:rPr lang="en-ZA" dirty="0"/>
            </a:br>
            <a:r>
              <a:rPr lang="en-ZA" dirty="0"/>
              <a:t/>
            </a:r>
            <a:br>
              <a:rPr lang="en-ZA" dirty="0"/>
            </a:br>
            <a:endParaRPr lang="en-ZA" dirty="0"/>
          </a:p>
        </p:txBody>
      </p:sp>
      <p:sp>
        <p:nvSpPr>
          <p:cNvPr id="3" name="Subtitle 2">
            <a:extLst>
              <a:ext uri="{FF2B5EF4-FFF2-40B4-BE49-F238E27FC236}">
                <a16:creationId xmlns="" xmlns:a16="http://schemas.microsoft.com/office/drawing/2014/main" id="{DFBEE787-EDA6-403C-BC77-6DD44A7F2E06}"/>
              </a:ext>
            </a:extLst>
          </p:cNvPr>
          <p:cNvSpPr>
            <a:spLocks noGrp="1"/>
          </p:cNvSpPr>
          <p:nvPr>
            <p:ph type="subTitle" idx="1"/>
          </p:nvPr>
        </p:nvSpPr>
        <p:spPr>
          <a:xfrm>
            <a:off x="1524000" y="3602038"/>
            <a:ext cx="9144000" cy="1655762"/>
          </a:xfrm>
        </p:spPr>
        <p:txBody>
          <a:bodyPr>
            <a:normAutofit fontScale="40000" lnSpcReduction="20000"/>
          </a:bodyPr>
          <a:lstStyle/>
          <a:p>
            <a:r>
              <a:rPr lang="en-ZA" sz="8000" dirty="0">
                <a:latin typeface="Forte" panose="03060902040502070203" pitchFamily="66" charset="0"/>
              </a:rPr>
              <a:t>INFORMATION CASCADE </a:t>
            </a:r>
          </a:p>
          <a:p>
            <a:endParaRPr lang="en-ZA" dirty="0">
              <a:latin typeface="Forte" panose="03060902040502070203" pitchFamily="66" charset="0"/>
            </a:endParaRPr>
          </a:p>
          <a:p>
            <a:r>
              <a:rPr lang="en-ZA" sz="4400" dirty="0">
                <a:latin typeface="Forte" panose="03060902040502070203" pitchFamily="66" charset="0"/>
              </a:rPr>
              <a:t>Overstrand By-Law Planning and Land Use; Heritage and Environmental Overlays</a:t>
            </a:r>
          </a:p>
          <a:p>
            <a:r>
              <a:rPr lang="en-ZA" sz="3500" dirty="0"/>
              <a:t> </a:t>
            </a:r>
          </a:p>
          <a:p>
            <a:r>
              <a:rPr lang="en-ZA" sz="3500" dirty="0"/>
              <a:t>Saturday 16 November 2019</a:t>
            </a:r>
          </a:p>
          <a:p>
            <a:endParaRPr lang="en-ZA" dirty="0"/>
          </a:p>
        </p:txBody>
      </p:sp>
      <p:pic>
        <p:nvPicPr>
          <p:cNvPr id="4" name="Picture 3">
            <a:extLst>
              <a:ext uri="{FF2B5EF4-FFF2-40B4-BE49-F238E27FC236}">
                <a16:creationId xmlns="" xmlns:a16="http://schemas.microsoft.com/office/drawing/2014/main" id="{D358055E-3107-455B-933E-53E413F1D34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14203" y="815925"/>
            <a:ext cx="3502855" cy="2236763"/>
          </a:xfrm>
          <a:prstGeom prst="rect">
            <a:avLst/>
          </a:prstGeom>
          <a:noFill/>
        </p:spPr>
      </p:pic>
    </p:spTree>
    <p:extLst>
      <p:ext uri="{BB962C8B-B14F-4D97-AF65-F5344CB8AC3E}">
        <p14:creationId xmlns:p14="http://schemas.microsoft.com/office/powerpoint/2010/main" val="242258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D8CD9F-64F7-4A28-B372-B081333DAC7D}"/>
              </a:ext>
            </a:extLst>
          </p:cNvPr>
          <p:cNvSpPr>
            <a:spLocks noGrp="1"/>
          </p:cNvSpPr>
          <p:nvPr>
            <p:ph type="title"/>
          </p:nvPr>
        </p:nvSpPr>
        <p:spPr/>
        <p:txBody>
          <a:bodyPr/>
          <a:lstStyle/>
          <a:p>
            <a:r>
              <a:rPr lang="en-ZA" b="1" dirty="0"/>
              <a:t>ZONING SCHEME REGULATIONS SUMMARY</a:t>
            </a:r>
          </a:p>
        </p:txBody>
      </p:sp>
      <p:sp>
        <p:nvSpPr>
          <p:cNvPr id="3" name="Content Placeholder 2">
            <a:extLst>
              <a:ext uri="{FF2B5EF4-FFF2-40B4-BE49-F238E27FC236}">
                <a16:creationId xmlns="" xmlns:a16="http://schemas.microsoft.com/office/drawing/2014/main" id="{AEBDCF7C-F25E-4601-8915-AB44C4A832F2}"/>
              </a:ext>
            </a:extLst>
          </p:cNvPr>
          <p:cNvSpPr>
            <a:spLocks noGrp="1"/>
          </p:cNvSpPr>
          <p:nvPr>
            <p:ph idx="1"/>
          </p:nvPr>
        </p:nvSpPr>
        <p:spPr>
          <a:xfrm>
            <a:off x="838200" y="1825624"/>
            <a:ext cx="10515600" cy="4548671"/>
          </a:xfrm>
        </p:spPr>
        <p:txBody>
          <a:bodyPr>
            <a:normAutofit fontScale="25000" lnSpcReduction="20000"/>
          </a:bodyPr>
          <a:lstStyle/>
          <a:p>
            <a:pPr marL="0" indent="0">
              <a:buNone/>
            </a:pPr>
            <a:r>
              <a:rPr lang="en-ZA" sz="7200" b="1" dirty="0"/>
              <a:t>Definitions</a:t>
            </a:r>
            <a:endParaRPr lang="en-ZA" sz="7200" dirty="0"/>
          </a:p>
          <a:p>
            <a:pPr marL="0" indent="0">
              <a:buNone/>
            </a:pPr>
            <a:endParaRPr lang="en-ZA" sz="6400" dirty="0"/>
          </a:p>
          <a:p>
            <a:pPr marL="0" indent="0">
              <a:buNone/>
            </a:pPr>
            <a:r>
              <a:rPr lang="en-ZA" sz="6400" dirty="0"/>
              <a:t>As per the definitions in the proposed amendments to the OM’s Zoning Scheme Regulations the following definitions are relevant:</a:t>
            </a:r>
          </a:p>
          <a:p>
            <a:pPr marL="0" indent="0">
              <a:buNone/>
            </a:pPr>
            <a:endParaRPr lang="en-ZA" sz="6400" dirty="0"/>
          </a:p>
          <a:p>
            <a:r>
              <a:rPr lang="en-ZA" sz="6400" b="1" dirty="0"/>
              <a:t>“</a:t>
            </a:r>
            <a:r>
              <a:rPr lang="en-ZA" sz="6400" b="1" i="1" dirty="0"/>
              <a:t>primary use” </a:t>
            </a:r>
            <a:r>
              <a:rPr lang="en-ZA" sz="6400" dirty="0"/>
              <a:t>in relation to land or buildings means any use specified in this zoning scheme as a primary use, being a use that is permitted without the need to first obtain the Council’s consent;</a:t>
            </a:r>
          </a:p>
          <a:p>
            <a:pPr marL="0" indent="0">
              <a:buNone/>
            </a:pPr>
            <a:endParaRPr lang="en-ZA" sz="6400" dirty="0"/>
          </a:p>
          <a:p>
            <a:r>
              <a:rPr lang="en-ZA" sz="6400" b="1" dirty="0"/>
              <a:t>“</a:t>
            </a:r>
            <a:r>
              <a:rPr lang="en-ZA" sz="6400" b="1" i="1" dirty="0"/>
              <a:t>consent</a:t>
            </a:r>
            <a:r>
              <a:rPr lang="en-ZA" sz="6400" b="1" dirty="0"/>
              <a:t>” </a:t>
            </a:r>
            <a:r>
              <a:rPr lang="en-ZA" sz="6400" dirty="0"/>
              <a:t>means special permission granted by the Municipality, after due consideration of all relevant facts and after following lawful process, in terms of which a specific type of land use or activity is permitted in addition to the primary uses applicable to the property concerned; </a:t>
            </a:r>
          </a:p>
          <a:p>
            <a:pPr marL="0" indent="0">
              <a:buNone/>
            </a:pPr>
            <a:endParaRPr lang="en-ZA" sz="6400" dirty="0"/>
          </a:p>
          <a:p>
            <a:r>
              <a:rPr lang="en-ZA" sz="6400" b="1" dirty="0"/>
              <a:t>“</a:t>
            </a:r>
            <a:r>
              <a:rPr lang="en-ZA" sz="6400" b="1" i="1" dirty="0"/>
              <a:t>consent use” </a:t>
            </a:r>
            <a:r>
              <a:rPr lang="en-ZA" sz="6400" dirty="0"/>
              <a:t>means the secondary use right that is permitted in terms of the provisions pertaining to a particular zone, only with the consent of the Council: </a:t>
            </a:r>
          </a:p>
          <a:p>
            <a:pPr marL="0" indent="0">
              <a:buNone/>
            </a:pPr>
            <a:endParaRPr lang="en-ZA" sz="6400" dirty="0"/>
          </a:p>
          <a:p>
            <a:pPr marL="0" indent="0">
              <a:buNone/>
            </a:pPr>
            <a:endParaRPr lang="en-ZA" sz="6400" dirty="0"/>
          </a:p>
          <a:p>
            <a:pPr marL="0" indent="0">
              <a:buNone/>
            </a:pPr>
            <a:endParaRPr lang="en-ZA" sz="6400" dirty="0"/>
          </a:p>
          <a:p>
            <a:endParaRPr lang="en-ZA" dirty="0"/>
          </a:p>
        </p:txBody>
      </p:sp>
    </p:spTree>
    <p:extLst>
      <p:ext uri="{BB962C8B-B14F-4D97-AF65-F5344CB8AC3E}">
        <p14:creationId xmlns:p14="http://schemas.microsoft.com/office/powerpoint/2010/main" val="188389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96AE7B-D299-420A-81AD-3E6CA557432A}"/>
              </a:ext>
            </a:extLst>
          </p:cNvPr>
          <p:cNvSpPr>
            <a:spLocks noGrp="1"/>
          </p:cNvSpPr>
          <p:nvPr>
            <p:ph type="title"/>
          </p:nvPr>
        </p:nvSpPr>
        <p:spPr/>
        <p:txBody>
          <a:bodyPr/>
          <a:lstStyle/>
          <a:p>
            <a:r>
              <a:rPr lang="en-ZA" b="1" dirty="0"/>
              <a:t>ZONING SCHEME REGULATIONS SUMMARY</a:t>
            </a:r>
          </a:p>
        </p:txBody>
      </p:sp>
      <p:sp>
        <p:nvSpPr>
          <p:cNvPr id="3" name="Content Placeholder 2">
            <a:extLst>
              <a:ext uri="{FF2B5EF4-FFF2-40B4-BE49-F238E27FC236}">
                <a16:creationId xmlns="" xmlns:a16="http://schemas.microsoft.com/office/drawing/2014/main" id="{BE9EED2C-70C6-4A21-AA0D-7A81ACEF74A2}"/>
              </a:ext>
            </a:extLst>
          </p:cNvPr>
          <p:cNvSpPr>
            <a:spLocks noGrp="1"/>
          </p:cNvSpPr>
          <p:nvPr>
            <p:ph idx="1"/>
          </p:nvPr>
        </p:nvSpPr>
        <p:spPr>
          <a:xfrm>
            <a:off x="957471" y="1852129"/>
            <a:ext cx="10515600" cy="4351338"/>
          </a:xfrm>
        </p:spPr>
        <p:txBody>
          <a:bodyPr>
            <a:normAutofit fontScale="25000" lnSpcReduction="20000"/>
          </a:bodyPr>
          <a:lstStyle/>
          <a:p>
            <a:endParaRPr lang="en-ZA" sz="6400" b="1" dirty="0"/>
          </a:p>
          <a:p>
            <a:r>
              <a:rPr lang="en-ZA" sz="6400" b="1" dirty="0"/>
              <a:t>“</a:t>
            </a:r>
            <a:r>
              <a:rPr lang="en-ZA" sz="6400" b="1" i="1" dirty="0"/>
              <a:t>guest house” </a:t>
            </a:r>
            <a:r>
              <a:rPr lang="en-ZA" sz="6400" dirty="0"/>
              <a:t>means a dwelling house or second dwelling unit which is used for the purposes of temporary lodging of guests or lodgers on compensation, the provision of meals for guests, visitors or tourists, and is occupied by the owner or occupant, or manager of the property, and may include an in-house cash bar and restaurant, as long as these facilities are only used for the </a:t>
            </a:r>
            <a:r>
              <a:rPr lang="en-ZA" sz="6400" i="1" dirty="0"/>
              <a:t>bona fide</a:t>
            </a:r>
            <a:r>
              <a:rPr lang="en-ZA" sz="6400" dirty="0"/>
              <a:t> guests or lodgers and may not be accessible to the general public, but does not include a hotel, guest rooms, residential building or boarding house; </a:t>
            </a:r>
          </a:p>
          <a:p>
            <a:pPr marL="0" indent="0">
              <a:buNone/>
            </a:pPr>
            <a:endParaRPr lang="en-ZA" sz="6400" dirty="0"/>
          </a:p>
          <a:p>
            <a:r>
              <a:rPr lang="en-ZA" sz="6400" b="1" i="1" dirty="0"/>
              <a:t>guest rooms” </a:t>
            </a:r>
            <a:r>
              <a:rPr lang="en-ZA" sz="6400" dirty="0"/>
              <a:t>means a limited number of rooms forming part of a dwelling unit  that are let on a permanent or temporary basis to paying lodgers or guests, provided that the dominant use of the dwelling unit concerned shall remain for the living accommodation of a single family; </a:t>
            </a:r>
          </a:p>
          <a:p>
            <a:pPr marL="0" indent="0">
              <a:buNone/>
            </a:pPr>
            <a:endParaRPr lang="en-ZA" sz="6400" dirty="0"/>
          </a:p>
          <a:p>
            <a:r>
              <a:rPr lang="en-ZA" sz="6400" dirty="0"/>
              <a:t> </a:t>
            </a:r>
            <a:r>
              <a:rPr lang="en-ZA" sz="6400" b="1" i="1" dirty="0"/>
              <a:t>“home occupation” </a:t>
            </a:r>
            <a:r>
              <a:rPr lang="en-ZA" sz="6400" dirty="0"/>
              <a:t>means the practicing of an occupation, profession, art or trade, or the conducting of an enterprise, which includes an estate agency, from a dwelling unit; provided that the dominant use of the dwelling concerned shall remain for the living accommodation of a single family, and the property complies with the requirements contained in this zoning scheme for a home occupation; but does not include adult entertainment;</a:t>
            </a:r>
          </a:p>
          <a:p>
            <a:endParaRPr lang="en-ZA" sz="6400" dirty="0"/>
          </a:p>
          <a:p>
            <a:r>
              <a:rPr lang="en-ZA" sz="6400" b="1" i="1" dirty="0"/>
              <a:t>“day care centre” </a:t>
            </a:r>
            <a:r>
              <a:rPr lang="en-ZA" sz="6400" dirty="0"/>
              <a:t>means the use of a portion of a dwelling or outbuildings by the occupant to provide day care, pre-school, play group or after school care services for a limited number of children provided that the primary use of the property shall prevail;</a:t>
            </a:r>
          </a:p>
          <a:p>
            <a:pPr marL="0" indent="0">
              <a:buNone/>
            </a:pPr>
            <a:endParaRPr lang="en-ZA" sz="6400" dirty="0"/>
          </a:p>
          <a:p>
            <a:endParaRPr lang="en-ZA" dirty="0"/>
          </a:p>
        </p:txBody>
      </p:sp>
    </p:spTree>
    <p:extLst>
      <p:ext uri="{BB962C8B-B14F-4D97-AF65-F5344CB8AC3E}">
        <p14:creationId xmlns:p14="http://schemas.microsoft.com/office/powerpoint/2010/main" val="287629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17440D-3302-4618-8A76-FF9307F825C4}"/>
              </a:ext>
            </a:extLst>
          </p:cNvPr>
          <p:cNvSpPr>
            <a:spLocks noGrp="1"/>
          </p:cNvSpPr>
          <p:nvPr>
            <p:ph type="title"/>
          </p:nvPr>
        </p:nvSpPr>
        <p:spPr/>
        <p:txBody>
          <a:bodyPr/>
          <a:lstStyle/>
          <a:p>
            <a:r>
              <a:rPr lang="en-ZA" b="1" dirty="0"/>
              <a:t>ZONING SCHEME REGULATIONS SUMMARY</a:t>
            </a:r>
            <a:endParaRPr lang="en-ZA" dirty="0"/>
          </a:p>
        </p:txBody>
      </p:sp>
      <p:sp>
        <p:nvSpPr>
          <p:cNvPr id="3" name="Content Placeholder 2">
            <a:extLst>
              <a:ext uri="{FF2B5EF4-FFF2-40B4-BE49-F238E27FC236}">
                <a16:creationId xmlns="" xmlns:a16="http://schemas.microsoft.com/office/drawing/2014/main" id="{663C85FA-FA5D-4511-85DF-9509C1D7EF9F}"/>
              </a:ext>
            </a:extLst>
          </p:cNvPr>
          <p:cNvSpPr>
            <a:spLocks noGrp="1"/>
          </p:cNvSpPr>
          <p:nvPr>
            <p:ph idx="1"/>
          </p:nvPr>
        </p:nvSpPr>
        <p:spPr>
          <a:xfrm>
            <a:off x="641252" y="1544270"/>
            <a:ext cx="10515600" cy="4575175"/>
          </a:xfrm>
        </p:spPr>
        <p:txBody>
          <a:bodyPr>
            <a:normAutofit fontScale="25000" lnSpcReduction="20000"/>
          </a:bodyPr>
          <a:lstStyle/>
          <a:p>
            <a:endParaRPr lang="en-ZA" sz="3400" b="1" dirty="0"/>
          </a:p>
          <a:p>
            <a:r>
              <a:rPr lang="en-ZA" sz="6400" b="1" dirty="0"/>
              <a:t>“</a:t>
            </a:r>
            <a:r>
              <a:rPr lang="en-ZA" sz="6400" b="1" i="1" dirty="0"/>
              <a:t>residential building</a:t>
            </a:r>
            <a:r>
              <a:rPr lang="en-ZA" sz="6400" b="1" dirty="0"/>
              <a:t>” </a:t>
            </a:r>
            <a:r>
              <a:rPr lang="en-ZA" sz="6400" dirty="0"/>
              <a:t>means a building where lodging is provided, other than a dwelling house, block of flats, or licensed hotel, for human habitation, together with such outbuildings as are ordinarily used therewith and includes residential rooms that are rented, boarding houses, hostels, old age homes and residential clubs, but does not include a retirement village, institution, guest rooms, tourist accommodation, or a place of instruction;</a:t>
            </a:r>
          </a:p>
          <a:p>
            <a:endParaRPr lang="en-ZA" sz="6400" dirty="0"/>
          </a:p>
          <a:p>
            <a:r>
              <a:rPr lang="en-ZA" sz="6400" b="1" i="1" dirty="0"/>
              <a:t>second dwelling unit” </a:t>
            </a:r>
            <a:r>
              <a:rPr lang="en-ZA" sz="6400" dirty="0"/>
              <a:t>means an additional dwelling unit which may, in terms of this zoning scheme, be erected on a land unit where a house is also permitted, and such second dwelling unit may be a separate structure or may be contained in the same structure as the dwelling house; provided that:</a:t>
            </a:r>
          </a:p>
          <a:p>
            <a:pPr marL="0" lvl="0" indent="0">
              <a:buNone/>
            </a:pPr>
            <a:r>
              <a:rPr lang="en-ZA" sz="6400" dirty="0"/>
              <a:t>     (i)	The second dwelling unit shall remain on the same land unit;</a:t>
            </a:r>
          </a:p>
          <a:p>
            <a:pPr marL="0" lvl="0" indent="0">
              <a:buNone/>
            </a:pPr>
            <a:r>
              <a:rPr lang="en-ZA" sz="6400" dirty="0"/>
              <a:t>     (ii)	The second dwelling unit shall comply with the requirements specified in this zoning scheme;</a:t>
            </a:r>
          </a:p>
          <a:p>
            <a:pPr marL="0" lvl="0" indent="0">
              <a:buNone/>
            </a:pPr>
            <a:r>
              <a:rPr lang="en-ZA" sz="6400" dirty="0"/>
              <a:t>     (iii)	Council may require the payment of a bulk services levy or such other levy as it may determine when permitting</a:t>
            </a:r>
          </a:p>
          <a:p>
            <a:pPr marL="0" lvl="0" indent="0">
              <a:buNone/>
            </a:pPr>
            <a:r>
              <a:rPr lang="en-ZA" sz="6400" dirty="0"/>
              <a:t>                    the erection of a second dwelling unit; </a:t>
            </a:r>
          </a:p>
          <a:p>
            <a:pPr marL="0" lvl="0" indent="0">
              <a:buNone/>
            </a:pPr>
            <a:r>
              <a:rPr lang="en-ZA" sz="6400" dirty="0"/>
              <a:t>     (iv)	Where a </a:t>
            </a:r>
            <a:r>
              <a:rPr lang="en-ZA" sz="6400" dirty="0" err="1"/>
              <a:t>wendy</a:t>
            </a:r>
            <a:r>
              <a:rPr lang="en-ZA" sz="6400" dirty="0"/>
              <a:t> house, shelter or outbuilding is used for accommodation purposes, such </a:t>
            </a:r>
            <a:r>
              <a:rPr lang="en-ZA" sz="6400" dirty="0" err="1"/>
              <a:t>wendy</a:t>
            </a:r>
            <a:endParaRPr lang="en-ZA" sz="6400" dirty="0"/>
          </a:p>
          <a:p>
            <a:pPr marL="0" lvl="0" indent="0">
              <a:buNone/>
            </a:pPr>
            <a:r>
              <a:rPr lang="en-ZA" sz="6400" dirty="0"/>
              <a:t>	house, shelter or outbuilding shall be considered a second dwelling unit for the purpose of this scheme;</a:t>
            </a:r>
          </a:p>
          <a:p>
            <a:pPr marL="0" indent="0">
              <a:buNone/>
            </a:pPr>
            <a:endParaRPr lang="en-ZA" sz="6400" dirty="0"/>
          </a:p>
          <a:p>
            <a:r>
              <a:rPr lang="en-ZA" sz="6400" b="1" i="1" dirty="0"/>
              <a:t>“staff quarters” </a:t>
            </a:r>
            <a:r>
              <a:rPr lang="en-ZA" sz="6400" dirty="0"/>
              <a:t>means a building, whether attached or detached from the main unit for the sole purpose of housing staff, and where Council can request proof of necessity of staff quarters;</a:t>
            </a:r>
          </a:p>
          <a:p>
            <a:pPr marL="0" indent="0">
              <a:buNone/>
            </a:pPr>
            <a:r>
              <a:rPr lang="en-ZA" sz="6400" dirty="0"/>
              <a:t/>
            </a:r>
            <a:br>
              <a:rPr lang="en-ZA" sz="6400" dirty="0"/>
            </a:br>
            <a:r>
              <a:rPr lang="en-ZA" sz="6400" dirty="0"/>
              <a:t> </a:t>
            </a:r>
          </a:p>
        </p:txBody>
      </p:sp>
    </p:spTree>
    <p:extLst>
      <p:ext uri="{BB962C8B-B14F-4D97-AF65-F5344CB8AC3E}">
        <p14:creationId xmlns:p14="http://schemas.microsoft.com/office/powerpoint/2010/main" val="1951721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81AB46-8EF6-4D62-877C-82E1182FB676}"/>
              </a:ext>
            </a:extLst>
          </p:cNvPr>
          <p:cNvSpPr>
            <a:spLocks noGrp="1"/>
          </p:cNvSpPr>
          <p:nvPr>
            <p:ph type="title"/>
          </p:nvPr>
        </p:nvSpPr>
        <p:spPr/>
        <p:txBody>
          <a:bodyPr/>
          <a:lstStyle/>
          <a:p>
            <a:r>
              <a:rPr lang="en-ZA" b="1" dirty="0"/>
              <a:t>ZONING SCHEME REGULATIONS SUMMARY</a:t>
            </a:r>
            <a:endParaRPr lang="en-ZA" dirty="0"/>
          </a:p>
        </p:txBody>
      </p:sp>
      <p:graphicFrame>
        <p:nvGraphicFramePr>
          <p:cNvPr id="4" name="Content Placeholder 3">
            <a:extLst>
              <a:ext uri="{FF2B5EF4-FFF2-40B4-BE49-F238E27FC236}">
                <a16:creationId xmlns="" xmlns:a16="http://schemas.microsoft.com/office/drawing/2014/main" id="{CC0AD20B-C4A7-491A-879C-F09B0B076CC9}"/>
              </a:ext>
            </a:extLst>
          </p:cNvPr>
          <p:cNvGraphicFramePr>
            <a:graphicFrameLocks noGrp="1"/>
          </p:cNvGraphicFramePr>
          <p:nvPr>
            <p:ph idx="1"/>
          </p:nvPr>
        </p:nvGraphicFramePr>
        <p:xfrm>
          <a:off x="2373566" y="1738154"/>
          <a:ext cx="7444867" cy="4526280"/>
        </p:xfrm>
        <a:graphic>
          <a:graphicData uri="http://schemas.openxmlformats.org/drawingml/2006/table">
            <a:tbl>
              <a:tblPr firstRow="1" firstCol="1" bandRow="1">
                <a:tableStyleId>{5C22544A-7EE6-4342-B048-85BDC9FD1C3A}</a:tableStyleId>
              </a:tblPr>
              <a:tblGrid>
                <a:gridCol w="1397908">
                  <a:extLst>
                    <a:ext uri="{9D8B030D-6E8A-4147-A177-3AD203B41FA5}">
                      <a16:colId xmlns="" xmlns:a16="http://schemas.microsoft.com/office/drawing/2014/main" val="3519845880"/>
                    </a:ext>
                  </a:extLst>
                </a:gridCol>
                <a:gridCol w="488804">
                  <a:extLst>
                    <a:ext uri="{9D8B030D-6E8A-4147-A177-3AD203B41FA5}">
                      <a16:colId xmlns="" xmlns:a16="http://schemas.microsoft.com/office/drawing/2014/main" val="2068237675"/>
                    </a:ext>
                  </a:extLst>
                </a:gridCol>
                <a:gridCol w="862748">
                  <a:extLst>
                    <a:ext uri="{9D8B030D-6E8A-4147-A177-3AD203B41FA5}">
                      <a16:colId xmlns="" xmlns:a16="http://schemas.microsoft.com/office/drawing/2014/main" val="2322615114"/>
                    </a:ext>
                  </a:extLst>
                </a:gridCol>
                <a:gridCol w="1030146">
                  <a:extLst>
                    <a:ext uri="{9D8B030D-6E8A-4147-A177-3AD203B41FA5}">
                      <a16:colId xmlns="" xmlns:a16="http://schemas.microsoft.com/office/drawing/2014/main" val="3506041454"/>
                    </a:ext>
                  </a:extLst>
                </a:gridCol>
                <a:gridCol w="942069">
                  <a:extLst>
                    <a:ext uri="{9D8B030D-6E8A-4147-A177-3AD203B41FA5}">
                      <a16:colId xmlns="" xmlns:a16="http://schemas.microsoft.com/office/drawing/2014/main" val="1118879178"/>
                    </a:ext>
                  </a:extLst>
                </a:gridCol>
                <a:gridCol w="884896">
                  <a:extLst>
                    <a:ext uri="{9D8B030D-6E8A-4147-A177-3AD203B41FA5}">
                      <a16:colId xmlns="" xmlns:a16="http://schemas.microsoft.com/office/drawing/2014/main" val="2988335151"/>
                    </a:ext>
                  </a:extLst>
                </a:gridCol>
                <a:gridCol w="826692">
                  <a:extLst>
                    <a:ext uri="{9D8B030D-6E8A-4147-A177-3AD203B41FA5}">
                      <a16:colId xmlns="" xmlns:a16="http://schemas.microsoft.com/office/drawing/2014/main" val="2359221497"/>
                    </a:ext>
                  </a:extLst>
                </a:gridCol>
                <a:gridCol w="1011604">
                  <a:extLst>
                    <a:ext uri="{9D8B030D-6E8A-4147-A177-3AD203B41FA5}">
                      <a16:colId xmlns="" xmlns:a16="http://schemas.microsoft.com/office/drawing/2014/main" val="2993724466"/>
                    </a:ext>
                  </a:extLst>
                </a:gridCol>
              </a:tblGrid>
              <a:tr h="407938">
                <a:tc rowSpan="2">
                  <a:txBody>
                    <a:bodyPr/>
                    <a:lstStyle/>
                    <a:p>
                      <a:pPr algn="ctr">
                        <a:spcAft>
                          <a:spcPts val="0"/>
                        </a:spcAft>
                      </a:pPr>
                      <a:r>
                        <a:rPr lang="en-ZA" sz="900">
                          <a:effectLst/>
                        </a:rPr>
                        <a:t>Residential Zone 1: Single residential (SR1)</a:t>
                      </a:r>
                      <a:endParaRPr lang="en-ZA" sz="1000">
                        <a:effectLst/>
                        <a:latin typeface="Times New Roman" panose="02020603050405020304" pitchFamily="18" charset="0"/>
                        <a:ea typeface="Calibri" panose="020F0502020204030204" pitchFamily="34" charset="0"/>
                      </a:endParaRPr>
                    </a:p>
                  </a:txBody>
                  <a:tcPr marL="55628" marR="55628" marT="0" marB="0"/>
                </a:tc>
                <a:tc rowSpan="2">
                  <a:txBody>
                    <a:bodyPr/>
                    <a:lstStyle/>
                    <a:p>
                      <a:pPr algn="ctr">
                        <a:spcAft>
                          <a:spcPts val="0"/>
                        </a:spcAft>
                      </a:pPr>
                      <a:r>
                        <a:rPr lang="en-ZA" sz="900">
                          <a:effectLst/>
                        </a:rPr>
                        <a:t>FLOOR FACTOR</a:t>
                      </a:r>
                      <a:endParaRPr lang="en-ZA" sz="1000">
                        <a:effectLst/>
                        <a:latin typeface="Times New Roman" panose="02020603050405020304" pitchFamily="18" charset="0"/>
                        <a:ea typeface="Calibri" panose="020F0502020204030204" pitchFamily="34" charset="0"/>
                      </a:endParaRPr>
                    </a:p>
                  </a:txBody>
                  <a:tcPr marL="55628" marR="55628" marT="0" marB="0"/>
                </a:tc>
                <a:tc rowSpan="2">
                  <a:txBody>
                    <a:bodyPr/>
                    <a:lstStyle/>
                    <a:p>
                      <a:pPr algn="ctr">
                        <a:spcAft>
                          <a:spcPts val="0"/>
                        </a:spcAft>
                      </a:pPr>
                      <a:r>
                        <a:rPr lang="en-ZA" sz="900">
                          <a:effectLst/>
                        </a:rPr>
                        <a:t>COVERAGE</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MAXIMUM HEIGHT MEASURED FROM THE BASE LEVEL</a:t>
                      </a:r>
                      <a:endParaRPr lang="en-ZA" sz="1000">
                        <a:effectLst/>
                        <a:latin typeface="Times New Roman" panose="02020603050405020304" pitchFamily="18" charset="0"/>
                        <a:ea typeface="Calibri" panose="020F0502020204030204" pitchFamily="34" charset="0"/>
                      </a:endParaRPr>
                    </a:p>
                  </a:txBody>
                  <a:tcPr marL="55628" marR="55628" marT="0" marB="0"/>
                </a:tc>
                <a:tc gridSpan="3">
                  <a:txBody>
                    <a:bodyPr/>
                    <a:lstStyle/>
                    <a:p>
                      <a:pPr algn="ctr">
                        <a:spcAft>
                          <a:spcPts val="0"/>
                        </a:spcAft>
                      </a:pPr>
                      <a:r>
                        <a:rPr lang="en-ZA" sz="900">
                          <a:effectLst/>
                        </a:rPr>
                        <a:t>BUILDING LINES</a:t>
                      </a:r>
                      <a:endParaRPr lang="en-ZA" sz="1000">
                        <a:effectLst/>
                        <a:latin typeface="Times New Roman" panose="02020603050405020304" pitchFamily="18" charset="0"/>
                        <a:ea typeface="Calibri" panose="020F0502020204030204" pitchFamily="34" charset="0"/>
                      </a:endParaRPr>
                    </a:p>
                  </a:txBody>
                  <a:tcPr marL="55628" marR="55628"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900">
                          <a:effectLst/>
                        </a:rPr>
                        <a:t>OTHER PROVISIONS</a:t>
                      </a:r>
                      <a:endParaRPr lang="en-ZA" sz="1000">
                        <a:effectLst/>
                        <a:latin typeface="Times New Roman" panose="02020603050405020304" pitchFamily="18" charset="0"/>
                        <a:ea typeface="Calibri" panose="020F0502020204030204" pitchFamily="34" charset="0"/>
                      </a:endParaRPr>
                    </a:p>
                  </a:txBody>
                  <a:tcPr marL="55628" marR="55628" marT="0" marB="0"/>
                </a:tc>
                <a:extLst>
                  <a:ext uri="{0D108BD9-81ED-4DB2-BD59-A6C34878D82A}">
                    <a16:rowId xmlns="" xmlns:a16="http://schemas.microsoft.com/office/drawing/2014/main" val="4155710270"/>
                  </a:ext>
                </a:extLst>
              </a:tr>
              <a:tr h="271959">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ZA" sz="900">
                          <a:effectLst/>
                        </a:rPr>
                        <a:t>To top of roof</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Street building line</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Side and rear building lines</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Rear building lines</a:t>
                      </a:r>
                      <a:endParaRPr lang="en-ZA" sz="1000">
                        <a:effectLst/>
                        <a:latin typeface="Times New Roman" panose="02020603050405020304" pitchFamily="18" charset="0"/>
                        <a:ea typeface="Calibri" panose="020F0502020204030204" pitchFamily="34" charset="0"/>
                      </a:endParaRPr>
                    </a:p>
                  </a:txBody>
                  <a:tcPr marL="55628" marR="55628" marT="0" marB="0"/>
                </a:tc>
                <a:tc vMerge="1">
                  <a:txBody>
                    <a:bodyPr/>
                    <a:lstStyle/>
                    <a:p>
                      <a:endParaRPr lang="en-ZA"/>
                    </a:p>
                  </a:txBody>
                  <a:tcPr/>
                </a:tc>
                <a:extLst>
                  <a:ext uri="{0D108BD9-81ED-4DB2-BD59-A6C34878D82A}">
                    <a16:rowId xmlns="" xmlns:a16="http://schemas.microsoft.com/office/drawing/2014/main" val="1187430445"/>
                  </a:ext>
                </a:extLst>
              </a:tr>
              <a:tr h="2175669">
                <a:tc>
                  <a:txBody>
                    <a:bodyPr/>
                    <a:lstStyle/>
                    <a:p>
                      <a:pPr>
                        <a:spcAft>
                          <a:spcPts val="0"/>
                        </a:spcAft>
                      </a:pPr>
                      <a:r>
                        <a:rPr lang="en-ZA" sz="900">
                          <a:effectLst/>
                        </a:rPr>
                        <a:t>Primary uses</a:t>
                      </a:r>
                      <a:endParaRPr lang="en-ZA" sz="1000">
                        <a:effectLst/>
                      </a:endParaRPr>
                    </a:p>
                    <a:p>
                      <a:pPr>
                        <a:spcAft>
                          <a:spcPts val="0"/>
                        </a:spcAft>
                      </a:pPr>
                      <a:r>
                        <a:rPr lang="en-ZA" sz="900">
                          <a:effectLst/>
                        </a:rPr>
                        <a:t>Day care centre, dwelling house, guest rooms, home occupation, second dwelling unit</a:t>
                      </a:r>
                      <a:endParaRPr lang="en-ZA" sz="1000">
                        <a:effectLst/>
                      </a:endParaRPr>
                    </a:p>
                    <a:p>
                      <a:pPr>
                        <a:spcAft>
                          <a:spcPts val="0"/>
                        </a:spcAft>
                      </a:pPr>
                      <a:r>
                        <a:rPr lang="en-ZA" sz="900">
                          <a:effectLst/>
                        </a:rPr>
                        <a:t> </a:t>
                      </a:r>
                      <a:endParaRPr lang="en-ZA" sz="1000">
                        <a:effectLst/>
                      </a:endParaRPr>
                    </a:p>
                    <a:p>
                      <a:pPr>
                        <a:spcAft>
                          <a:spcPts val="0"/>
                        </a:spcAft>
                      </a:pPr>
                      <a:r>
                        <a:rPr lang="en-ZA" sz="900">
                          <a:effectLst/>
                        </a:rPr>
                        <a:t>Consent uses</a:t>
                      </a:r>
                      <a:endParaRPr lang="en-ZA" sz="1000">
                        <a:effectLst/>
                      </a:endParaRPr>
                    </a:p>
                    <a:p>
                      <a:pPr>
                        <a:spcAft>
                          <a:spcPts val="0"/>
                        </a:spcAft>
                      </a:pPr>
                      <a:r>
                        <a:rPr lang="en-ZA" sz="900">
                          <a:effectLst/>
                        </a:rPr>
                        <a:t>Crèche, green house, guest house, house shop, institution, place of instruction, place of worship, residential building, tourist accommodation</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 </a:t>
                      </a:r>
                      <a:endParaRPr lang="en-ZA" sz="1000">
                        <a:effectLst/>
                      </a:endParaRPr>
                    </a:p>
                    <a:p>
                      <a:pPr algn="ctr">
                        <a:spcAft>
                          <a:spcPts val="0"/>
                        </a:spcAft>
                      </a:pPr>
                      <a:r>
                        <a:rPr lang="en-ZA" sz="900">
                          <a:effectLst/>
                        </a:rPr>
                        <a:t>N/A</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 </a:t>
                      </a:r>
                      <a:endParaRPr lang="en-ZA" sz="1000">
                        <a:effectLst/>
                      </a:endParaRPr>
                    </a:p>
                    <a:p>
                      <a:pPr algn="ctr">
                        <a:spcAft>
                          <a:spcPts val="0"/>
                        </a:spcAft>
                      </a:pPr>
                      <a:r>
                        <a:rPr lang="en-ZA" sz="900">
                          <a:effectLst/>
                        </a:rPr>
                        <a:t>&lt;400 m</a:t>
                      </a:r>
                      <a:r>
                        <a:rPr lang="en-ZA" sz="900" baseline="30000">
                          <a:effectLst/>
                        </a:rPr>
                        <a:t>2</a:t>
                      </a:r>
                      <a:r>
                        <a:rPr lang="en-ZA" sz="900">
                          <a:effectLst/>
                        </a:rPr>
                        <a:t> : 65 %</a:t>
                      </a:r>
                      <a:endParaRPr lang="en-ZA" sz="1000">
                        <a:effectLst/>
                      </a:endParaRPr>
                    </a:p>
                    <a:p>
                      <a:pPr algn="ctr">
                        <a:spcAft>
                          <a:spcPts val="0"/>
                        </a:spcAft>
                      </a:pPr>
                      <a:r>
                        <a:rPr lang="en-ZA" sz="900">
                          <a:effectLst/>
                        </a:rPr>
                        <a:t>≥400 m</a:t>
                      </a:r>
                      <a:r>
                        <a:rPr lang="en-ZA" sz="900" baseline="30000">
                          <a:effectLst/>
                        </a:rPr>
                        <a:t>2 </a:t>
                      </a:r>
                      <a:r>
                        <a:rPr lang="en-ZA" sz="900">
                          <a:effectLst/>
                        </a:rPr>
                        <a:t>: 50 %</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 </a:t>
                      </a:r>
                      <a:endParaRPr lang="en-ZA" sz="1000">
                        <a:effectLst/>
                      </a:endParaRPr>
                    </a:p>
                    <a:p>
                      <a:pPr algn="ctr">
                        <a:spcAft>
                          <a:spcPts val="0"/>
                        </a:spcAft>
                      </a:pPr>
                      <a:r>
                        <a:rPr lang="en-ZA" sz="900">
                          <a:effectLst/>
                        </a:rPr>
                        <a:t>8, 0 m</a:t>
                      </a:r>
                      <a:endParaRPr lang="en-ZA" sz="1000">
                        <a:effectLst/>
                      </a:endParaRPr>
                    </a:p>
                    <a:p>
                      <a:pPr algn="ctr">
                        <a:spcAft>
                          <a:spcPts val="0"/>
                        </a:spcAft>
                      </a:pPr>
                      <a:r>
                        <a:rPr lang="en-ZA" sz="900">
                          <a:effectLst/>
                        </a:rPr>
                        <a:t> </a:t>
                      </a:r>
                      <a:endParaRPr lang="en-ZA" sz="1000">
                        <a:effectLst/>
                      </a:endParaRPr>
                    </a:p>
                    <a:p>
                      <a:pPr algn="ctr">
                        <a:spcAft>
                          <a:spcPts val="0"/>
                        </a:spcAft>
                      </a:pPr>
                      <a:r>
                        <a:rPr lang="en-ZA" sz="900">
                          <a:effectLst/>
                        </a:rPr>
                        <a:t>Earth banks and retaining walls shall comply with 16,6 </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spcAft>
                          <a:spcPts val="0"/>
                        </a:spcAft>
                      </a:pPr>
                      <a:r>
                        <a:rPr lang="en-ZA" sz="900">
                          <a:effectLst/>
                        </a:rPr>
                        <a:t> </a:t>
                      </a:r>
                      <a:endParaRPr lang="en-ZA" sz="1000">
                        <a:effectLst/>
                      </a:endParaRPr>
                    </a:p>
                    <a:p>
                      <a:pPr>
                        <a:spcAft>
                          <a:spcPts val="0"/>
                        </a:spcAft>
                      </a:pPr>
                      <a:r>
                        <a:rPr lang="en-ZA" sz="900">
                          <a:effectLst/>
                        </a:rPr>
                        <a:t>    &lt;400 m</a:t>
                      </a:r>
                      <a:r>
                        <a:rPr lang="en-ZA" sz="900" baseline="30000">
                          <a:effectLst/>
                        </a:rPr>
                        <a:t>2</a:t>
                      </a:r>
                      <a:r>
                        <a:rPr lang="en-ZA" sz="900">
                          <a:effectLst/>
                        </a:rPr>
                        <a:t> : 2,0 m</a:t>
                      </a:r>
                      <a:endParaRPr lang="en-ZA" sz="1000">
                        <a:effectLst/>
                      </a:endParaRPr>
                    </a:p>
                    <a:p>
                      <a:pPr algn="ctr">
                        <a:spcAft>
                          <a:spcPts val="0"/>
                        </a:spcAft>
                      </a:pPr>
                      <a:r>
                        <a:rPr lang="en-ZA" sz="900">
                          <a:effectLst/>
                        </a:rPr>
                        <a:t>≥400 m</a:t>
                      </a:r>
                      <a:r>
                        <a:rPr lang="en-ZA" sz="900" baseline="30000">
                          <a:effectLst/>
                        </a:rPr>
                        <a:t>2 </a:t>
                      </a:r>
                      <a:r>
                        <a:rPr lang="en-ZA" sz="900">
                          <a:effectLst/>
                        </a:rPr>
                        <a:t>: 4,0 m</a:t>
                      </a:r>
                      <a:endParaRPr lang="en-ZA" sz="1000">
                        <a:effectLst/>
                      </a:endParaRPr>
                    </a:p>
                    <a:p>
                      <a:pPr>
                        <a:spcAft>
                          <a:spcPts val="0"/>
                        </a:spcAft>
                      </a:pPr>
                      <a:r>
                        <a:rPr lang="en-ZA" sz="900">
                          <a:effectLst/>
                        </a:rPr>
                        <a:t>6.1 exemptions</a:t>
                      </a:r>
                      <a:endParaRPr lang="en-ZA" sz="1000">
                        <a:effectLst/>
                      </a:endParaRPr>
                    </a:p>
                    <a:p>
                      <a:pPr>
                        <a:spcAft>
                          <a:spcPts val="0"/>
                        </a:spcAft>
                      </a:pPr>
                      <a:r>
                        <a:rPr lang="en-ZA" sz="900">
                          <a:effectLst/>
                        </a:rPr>
                        <a:t>Provided that:</a:t>
                      </a:r>
                      <a:endParaRPr lang="en-ZA" sz="1000">
                        <a:effectLst/>
                      </a:endParaRPr>
                    </a:p>
                    <a:p>
                      <a:pPr>
                        <a:spcAft>
                          <a:spcPts val="0"/>
                        </a:spcAft>
                      </a:pPr>
                      <a:r>
                        <a:rPr lang="en-ZA" sz="900">
                          <a:effectLst/>
                        </a:rPr>
                        <a:t>A corner plot with an average depth of 20 m or less has a 3,0 m street building line; and where a garage obtains direct access off the street a 4,0 m building line applies </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spcAft>
                          <a:spcPts val="0"/>
                        </a:spcAft>
                      </a:pPr>
                      <a:r>
                        <a:rPr lang="en-ZA" sz="900">
                          <a:effectLst/>
                        </a:rPr>
                        <a:t> </a:t>
                      </a:r>
                      <a:endParaRPr lang="en-ZA" sz="1000">
                        <a:effectLst/>
                      </a:endParaRPr>
                    </a:p>
                    <a:p>
                      <a:pPr>
                        <a:spcAft>
                          <a:spcPts val="0"/>
                        </a:spcAft>
                      </a:pPr>
                      <a:r>
                        <a:rPr lang="en-ZA" sz="900">
                          <a:effectLst/>
                        </a:rPr>
                        <a:t>&lt;400 m</a:t>
                      </a:r>
                      <a:r>
                        <a:rPr lang="en-ZA" sz="900" baseline="30000">
                          <a:effectLst/>
                        </a:rPr>
                        <a:t>2</a:t>
                      </a:r>
                      <a:r>
                        <a:rPr lang="en-ZA" sz="900">
                          <a:effectLst/>
                        </a:rPr>
                        <a:t> : 1,0 m</a:t>
                      </a:r>
                      <a:endParaRPr lang="en-ZA" sz="1000">
                        <a:effectLst/>
                      </a:endParaRPr>
                    </a:p>
                    <a:p>
                      <a:pPr>
                        <a:spcAft>
                          <a:spcPts val="0"/>
                        </a:spcAft>
                      </a:pPr>
                      <a:r>
                        <a:rPr lang="en-ZA" sz="900">
                          <a:effectLst/>
                        </a:rPr>
                        <a:t>≥400 m</a:t>
                      </a:r>
                      <a:r>
                        <a:rPr lang="en-ZA" sz="900" baseline="30000">
                          <a:effectLst/>
                        </a:rPr>
                        <a:t>2 </a:t>
                      </a:r>
                      <a:r>
                        <a:rPr lang="en-ZA" sz="900">
                          <a:effectLst/>
                        </a:rPr>
                        <a:t>: 2,0 m</a:t>
                      </a:r>
                      <a:endParaRPr lang="en-ZA" sz="1000">
                        <a:effectLst/>
                      </a:endParaRPr>
                    </a:p>
                    <a:p>
                      <a:pPr>
                        <a:spcAft>
                          <a:spcPts val="0"/>
                        </a:spcAft>
                      </a:pPr>
                      <a:r>
                        <a:rPr lang="en-ZA" sz="900">
                          <a:effectLst/>
                        </a:rPr>
                        <a:t>16.1.1(a) exemptions</a:t>
                      </a:r>
                      <a:endParaRPr lang="en-ZA" sz="1000">
                        <a:effectLst/>
                      </a:endParaRPr>
                    </a:p>
                    <a:p>
                      <a:pPr>
                        <a:spcAft>
                          <a:spcPts val="0"/>
                        </a:spcAft>
                      </a:pPr>
                      <a:r>
                        <a:rPr lang="en-ZA" sz="900">
                          <a:effectLst/>
                        </a:rPr>
                        <a:t>, </a:t>
                      </a:r>
                      <a:endParaRPr lang="en-ZA" sz="1000">
                        <a:effectLst/>
                      </a:endParaRPr>
                    </a:p>
                    <a:p>
                      <a:pPr algn="ctr">
                        <a:spcAft>
                          <a:spcPts val="0"/>
                        </a:spcAft>
                      </a:pPr>
                      <a:r>
                        <a:rPr lang="en-ZA" sz="900">
                          <a:effectLst/>
                        </a:rPr>
                        <a:t> </a:t>
                      </a:r>
                      <a:endParaRPr lang="en-ZA" sz="1000">
                        <a:effectLst/>
                      </a:endParaRPr>
                    </a:p>
                    <a:p>
                      <a:pPr algn="ctr">
                        <a:spcAft>
                          <a:spcPts val="0"/>
                        </a:spcAft>
                      </a:pPr>
                      <a:r>
                        <a:rPr lang="en-ZA" sz="900">
                          <a:effectLst/>
                        </a:rPr>
                        <a:t> </a:t>
                      </a:r>
                      <a:endParaRPr lang="en-ZA" sz="1000">
                        <a:effectLst/>
                      </a:endParaRPr>
                    </a:p>
                    <a:p>
                      <a:pPr algn="ctr">
                        <a:spcAft>
                          <a:spcPts val="0"/>
                        </a:spcAft>
                      </a:pPr>
                      <a:r>
                        <a:rPr lang="en-ZA" sz="900">
                          <a:effectLst/>
                        </a:rPr>
                        <a:t> </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spcAft>
                          <a:spcPts val="0"/>
                        </a:spcAft>
                      </a:pPr>
                      <a:r>
                        <a:rPr lang="en-ZA" sz="900">
                          <a:effectLst/>
                        </a:rPr>
                        <a:t> </a:t>
                      </a:r>
                      <a:endParaRPr lang="en-ZA" sz="1000">
                        <a:effectLst/>
                      </a:endParaRPr>
                    </a:p>
                    <a:p>
                      <a:pPr>
                        <a:spcAft>
                          <a:spcPts val="0"/>
                        </a:spcAft>
                      </a:pPr>
                      <a:r>
                        <a:rPr lang="en-ZA" sz="900">
                          <a:effectLst/>
                        </a:rPr>
                        <a:t>&lt;400 m</a:t>
                      </a:r>
                      <a:r>
                        <a:rPr lang="en-ZA" sz="900" baseline="30000">
                          <a:effectLst/>
                        </a:rPr>
                        <a:t>2</a:t>
                      </a:r>
                      <a:r>
                        <a:rPr lang="en-ZA" sz="900">
                          <a:effectLst/>
                        </a:rPr>
                        <a:t> : 1,0 m</a:t>
                      </a:r>
                      <a:endParaRPr lang="en-ZA" sz="1000">
                        <a:effectLst/>
                      </a:endParaRPr>
                    </a:p>
                    <a:p>
                      <a:pPr>
                        <a:spcAft>
                          <a:spcPts val="0"/>
                        </a:spcAft>
                      </a:pPr>
                      <a:r>
                        <a:rPr lang="en-ZA" sz="900">
                          <a:effectLst/>
                        </a:rPr>
                        <a:t>≥400 m</a:t>
                      </a:r>
                      <a:r>
                        <a:rPr lang="en-ZA" sz="900" baseline="30000">
                          <a:effectLst/>
                        </a:rPr>
                        <a:t>2 </a:t>
                      </a:r>
                      <a:r>
                        <a:rPr lang="en-ZA" sz="900">
                          <a:effectLst/>
                        </a:rPr>
                        <a:t>: 2,0 m</a:t>
                      </a:r>
                      <a:endParaRPr lang="en-ZA" sz="1000">
                        <a:effectLst/>
                      </a:endParaRPr>
                    </a:p>
                    <a:p>
                      <a:pPr>
                        <a:spcAft>
                          <a:spcPts val="0"/>
                        </a:spcAft>
                      </a:pPr>
                      <a:r>
                        <a:rPr lang="en-ZA" sz="900">
                          <a:effectLst/>
                        </a:rPr>
                        <a:t>16.1.1(b) exemptions</a:t>
                      </a:r>
                      <a:endParaRPr lang="en-ZA" sz="1000">
                        <a:effectLst/>
                        <a:latin typeface="Times New Roman" panose="02020603050405020304" pitchFamily="18" charset="0"/>
                        <a:ea typeface="Calibri" panose="020F0502020204030204" pitchFamily="34" charset="0"/>
                      </a:endParaRPr>
                    </a:p>
                  </a:txBody>
                  <a:tcPr marL="55628" marR="55628" marT="0" marB="0"/>
                </a:tc>
                <a:tc>
                  <a:txBody>
                    <a:bodyPr/>
                    <a:lstStyle/>
                    <a:p>
                      <a:pPr algn="ctr">
                        <a:spcAft>
                          <a:spcPts val="0"/>
                        </a:spcAft>
                      </a:pPr>
                      <a:r>
                        <a:rPr lang="en-ZA" sz="900">
                          <a:effectLst/>
                        </a:rPr>
                        <a:t> </a:t>
                      </a:r>
                      <a:endParaRPr lang="en-ZA" sz="1000">
                        <a:effectLst/>
                      </a:endParaRPr>
                    </a:p>
                    <a:p>
                      <a:pPr algn="ctr">
                        <a:spcAft>
                          <a:spcPts val="0"/>
                        </a:spcAft>
                      </a:pPr>
                      <a:r>
                        <a:rPr lang="en-ZA" sz="900">
                          <a:effectLst/>
                        </a:rPr>
                        <a:t>Garages and carports, parking, minimum subdivision area, maximum density, second dwelling unit, guest rooms, day care centre, home occupation, house shop</a:t>
                      </a:r>
                      <a:endParaRPr lang="en-ZA" sz="1000">
                        <a:effectLst/>
                      </a:endParaRPr>
                    </a:p>
                    <a:p>
                      <a:pPr algn="ctr">
                        <a:spcAft>
                          <a:spcPts val="0"/>
                        </a:spcAft>
                      </a:pPr>
                      <a:r>
                        <a:rPr lang="en-ZA" sz="900">
                          <a:effectLst/>
                        </a:rPr>
                        <a:t>_____</a:t>
                      </a:r>
                      <a:endParaRPr lang="en-ZA" sz="1000">
                        <a:effectLst/>
                      </a:endParaRPr>
                    </a:p>
                    <a:p>
                      <a:pPr algn="ctr">
                        <a:spcAft>
                          <a:spcPts val="0"/>
                        </a:spcAft>
                      </a:pPr>
                      <a:r>
                        <a:rPr lang="en-ZA" sz="900">
                          <a:effectLst/>
                        </a:rPr>
                        <a:t> </a:t>
                      </a:r>
                      <a:endParaRPr lang="en-ZA" sz="1000">
                        <a:effectLst/>
                      </a:endParaRPr>
                    </a:p>
                    <a:p>
                      <a:pPr algn="ctr">
                        <a:spcAft>
                          <a:spcPts val="0"/>
                        </a:spcAft>
                      </a:pPr>
                      <a:r>
                        <a:rPr lang="en-ZA" sz="900">
                          <a:effectLst/>
                        </a:rPr>
                        <a:t> </a:t>
                      </a:r>
                      <a:endParaRPr lang="en-ZA" sz="1000">
                        <a:effectLst/>
                        <a:latin typeface="Times New Roman" panose="02020603050405020304" pitchFamily="18" charset="0"/>
                        <a:ea typeface="Calibri" panose="020F0502020204030204" pitchFamily="34" charset="0"/>
                      </a:endParaRPr>
                    </a:p>
                  </a:txBody>
                  <a:tcPr marL="55628" marR="55628" marT="0" marB="0"/>
                </a:tc>
                <a:extLst>
                  <a:ext uri="{0D108BD9-81ED-4DB2-BD59-A6C34878D82A}">
                    <a16:rowId xmlns="" xmlns:a16="http://schemas.microsoft.com/office/drawing/2014/main" val="1301692801"/>
                  </a:ext>
                </a:extLst>
              </a:tr>
              <a:tr h="951855">
                <a:tc gridSpan="8">
                  <a:txBody>
                    <a:bodyPr/>
                    <a:lstStyle/>
                    <a:p>
                      <a:pPr>
                        <a:spcAft>
                          <a:spcPts val="0"/>
                        </a:spcAft>
                      </a:pPr>
                      <a:r>
                        <a:rPr lang="en-ZA" sz="900">
                          <a:effectLst/>
                        </a:rPr>
                        <a:t>16.1 ENCROACHMENT OF BUILDING LINES: Enchroachment permitted with conditions for inter alia pools, basements, steps, flower boxes, built braais, refuse room, garages, carports, outbuildings, etc.</a:t>
                      </a:r>
                      <a:endParaRPr lang="en-ZA" sz="1000">
                        <a:effectLst/>
                      </a:endParaRPr>
                    </a:p>
                    <a:p>
                      <a:pPr>
                        <a:spcAft>
                          <a:spcPts val="0"/>
                        </a:spcAft>
                      </a:pPr>
                      <a:r>
                        <a:rPr lang="en-ZA" sz="900">
                          <a:effectLst/>
                        </a:rPr>
                        <a:t>17.1.1 MINIMUM OFF-STREET PARKING REQUIREMENTS:  </a:t>
                      </a:r>
                      <a:endParaRPr lang="en-ZA" sz="1000">
                        <a:effectLst/>
                      </a:endParaRPr>
                    </a:p>
                    <a:p>
                      <a:pPr>
                        <a:spcAft>
                          <a:spcPts val="0"/>
                        </a:spcAft>
                      </a:pPr>
                      <a:r>
                        <a:rPr lang="en-ZA" sz="900">
                          <a:effectLst/>
                        </a:rPr>
                        <a:t>Dwelling house:        2 on-site parking bays per dwelling unit provided that on erven less than 400 m</a:t>
                      </a:r>
                      <a:r>
                        <a:rPr lang="en-ZA" sz="900" baseline="30000">
                          <a:effectLst/>
                        </a:rPr>
                        <a:t>2</a:t>
                      </a:r>
                      <a:r>
                        <a:rPr lang="en-ZA" sz="900">
                          <a:effectLst/>
                        </a:rPr>
                        <a:t> only one on-site parking bay needs to be provided.</a:t>
                      </a:r>
                      <a:endParaRPr lang="en-ZA" sz="1000">
                        <a:effectLst/>
                      </a:endParaRPr>
                    </a:p>
                    <a:p>
                      <a:pPr>
                        <a:spcAft>
                          <a:spcPts val="0"/>
                        </a:spcAft>
                      </a:pPr>
                      <a:r>
                        <a:rPr lang="en-ZA" sz="900">
                          <a:effectLst/>
                        </a:rPr>
                        <a:t>Second dwelling:      1 bay</a:t>
                      </a:r>
                      <a:endParaRPr lang="en-ZA" sz="1000">
                        <a:effectLst/>
                      </a:endParaRPr>
                    </a:p>
                    <a:p>
                      <a:pPr>
                        <a:spcAft>
                          <a:spcPts val="0"/>
                        </a:spcAft>
                      </a:pPr>
                      <a:r>
                        <a:rPr lang="en-ZA" sz="900">
                          <a:effectLst/>
                        </a:rPr>
                        <a:t>Bed and breakfast:   2 bays per establishment (owner/manager) and 1 bay per guestroom</a:t>
                      </a:r>
                      <a:endParaRPr lang="en-ZA" sz="1000">
                        <a:effectLst/>
                      </a:endParaRPr>
                    </a:p>
                    <a:p>
                      <a:pPr>
                        <a:spcAft>
                          <a:spcPts val="0"/>
                        </a:spcAft>
                      </a:pPr>
                      <a:r>
                        <a:rPr lang="en-ZA" sz="900">
                          <a:effectLst/>
                        </a:rPr>
                        <a:t>Guesthouse:               1 bay per bedroom (2 persons accommodated) </a:t>
                      </a:r>
                      <a:endParaRPr lang="en-ZA" sz="1000">
                        <a:effectLst/>
                        <a:latin typeface="Times New Roman" panose="02020603050405020304" pitchFamily="18" charset="0"/>
                        <a:ea typeface="Calibri" panose="020F0502020204030204" pitchFamily="34" charset="0"/>
                      </a:endParaRPr>
                    </a:p>
                  </a:txBody>
                  <a:tcPr marL="55628" marR="55628"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3452109184"/>
                  </a:ext>
                </a:extLst>
              </a:tr>
              <a:tr h="135979">
                <a:tc gridSpan="8">
                  <a:txBody>
                    <a:bodyPr/>
                    <a:lstStyle/>
                    <a:p>
                      <a:pPr>
                        <a:spcAft>
                          <a:spcPts val="0"/>
                        </a:spcAft>
                      </a:pPr>
                      <a:r>
                        <a:rPr lang="en-ZA" sz="900">
                          <a:effectLst/>
                        </a:rPr>
                        <a:t>Subdivision and density standards</a:t>
                      </a:r>
                      <a:endParaRPr lang="en-ZA" sz="1000">
                        <a:effectLst/>
                        <a:latin typeface="Times New Roman" panose="02020603050405020304" pitchFamily="18" charset="0"/>
                        <a:ea typeface="Calibri" panose="020F0502020204030204" pitchFamily="34" charset="0"/>
                      </a:endParaRPr>
                    </a:p>
                  </a:txBody>
                  <a:tcPr marL="55628" marR="55628"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034519555"/>
                  </a:ext>
                </a:extLst>
              </a:tr>
              <a:tr h="271959">
                <a:tc>
                  <a:txBody>
                    <a:bodyPr/>
                    <a:lstStyle/>
                    <a:p>
                      <a:pPr>
                        <a:spcAft>
                          <a:spcPts val="0"/>
                        </a:spcAft>
                      </a:pPr>
                      <a:r>
                        <a:rPr lang="en-ZA" sz="900">
                          <a:effectLst/>
                        </a:rPr>
                        <a:t>6.1.3(a) Minimum subdivision area</a:t>
                      </a:r>
                      <a:endParaRPr lang="en-ZA" sz="1000">
                        <a:effectLst/>
                        <a:latin typeface="Times New Roman" panose="02020603050405020304" pitchFamily="18" charset="0"/>
                        <a:ea typeface="Calibri" panose="020F0502020204030204" pitchFamily="34" charset="0"/>
                      </a:endParaRPr>
                    </a:p>
                  </a:txBody>
                  <a:tcPr marL="55628" marR="55628" marT="0" marB="0"/>
                </a:tc>
                <a:tc gridSpan="7">
                  <a:txBody>
                    <a:bodyPr/>
                    <a:lstStyle/>
                    <a:p>
                      <a:pPr>
                        <a:spcAft>
                          <a:spcPts val="0"/>
                        </a:spcAft>
                      </a:pPr>
                      <a:r>
                        <a:rPr lang="en-ZA" sz="900">
                          <a:effectLst/>
                        </a:rPr>
                        <a:t>Council may specify the minimum subdivisional area i.t.o. of an overlay zone and may prescribe the minimum size of sub-divided portions to be achieved in each such zone</a:t>
                      </a:r>
                      <a:endParaRPr lang="en-ZA" sz="1000">
                        <a:effectLst/>
                        <a:latin typeface="Times New Roman" panose="02020603050405020304" pitchFamily="18" charset="0"/>
                        <a:ea typeface="Calibri" panose="020F0502020204030204" pitchFamily="34" charset="0"/>
                      </a:endParaRPr>
                    </a:p>
                  </a:txBody>
                  <a:tcPr marL="55628" marR="55628"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024737517"/>
                  </a:ext>
                </a:extLst>
              </a:tr>
              <a:tr h="135979">
                <a:tc>
                  <a:txBody>
                    <a:bodyPr/>
                    <a:lstStyle/>
                    <a:p>
                      <a:pPr>
                        <a:spcAft>
                          <a:spcPts val="0"/>
                        </a:spcAft>
                      </a:pPr>
                      <a:r>
                        <a:rPr lang="en-ZA" sz="900">
                          <a:effectLst/>
                        </a:rPr>
                        <a:t>6.1.3(b) Maximum density</a:t>
                      </a:r>
                      <a:endParaRPr lang="en-ZA" sz="1000">
                        <a:effectLst/>
                        <a:latin typeface="Times New Roman" panose="02020603050405020304" pitchFamily="18" charset="0"/>
                        <a:ea typeface="Calibri" panose="020F0502020204030204" pitchFamily="34" charset="0"/>
                      </a:endParaRPr>
                    </a:p>
                  </a:txBody>
                  <a:tcPr marL="55628" marR="55628" marT="0" marB="0"/>
                </a:tc>
                <a:tc gridSpan="7">
                  <a:txBody>
                    <a:bodyPr/>
                    <a:lstStyle/>
                    <a:p>
                      <a:pPr>
                        <a:spcAft>
                          <a:spcPts val="0"/>
                        </a:spcAft>
                      </a:pPr>
                      <a:r>
                        <a:rPr lang="en-ZA" sz="900" dirty="0">
                          <a:effectLst/>
                        </a:rPr>
                        <a:t>Council may specify a maximum density for a land unit </a:t>
                      </a:r>
                      <a:r>
                        <a:rPr lang="en-ZA" sz="900" dirty="0" err="1">
                          <a:effectLst/>
                        </a:rPr>
                        <a:t>i.t.o</a:t>
                      </a:r>
                      <a:r>
                        <a:rPr lang="en-ZA" sz="900" dirty="0">
                          <a:effectLst/>
                        </a:rPr>
                        <a:t> an overlay zone</a:t>
                      </a:r>
                      <a:endParaRPr lang="en-ZA" sz="1000" dirty="0">
                        <a:effectLst/>
                        <a:latin typeface="Times New Roman" panose="02020603050405020304" pitchFamily="18" charset="0"/>
                        <a:ea typeface="Calibri" panose="020F0502020204030204" pitchFamily="34" charset="0"/>
                      </a:endParaRPr>
                    </a:p>
                  </a:txBody>
                  <a:tcPr marL="55628" marR="55628"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967832417"/>
                  </a:ext>
                </a:extLst>
              </a:tr>
            </a:tbl>
          </a:graphicData>
        </a:graphic>
      </p:graphicFrame>
      <p:sp>
        <p:nvSpPr>
          <p:cNvPr id="5" name="Rectangle 1">
            <a:extLst>
              <a:ext uri="{FF2B5EF4-FFF2-40B4-BE49-F238E27FC236}">
                <a16:creationId xmlns="" xmlns:a16="http://schemas.microsoft.com/office/drawing/2014/main" id="{518E7376-36D6-48E1-B0B1-25C6E29E0B5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CHAPTER 6	RESIDENTIAL ZONES</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650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84E910-1BA5-4A1F-8AA7-4C12288D877C}"/>
              </a:ext>
            </a:extLst>
          </p:cNvPr>
          <p:cNvSpPr>
            <a:spLocks noGrp="1"/>
          </p:cNvSpPr>
          <p:nvPr>
            <p:ph type="title"/>
          </p:nvPr>
        </p:nvSpPr>
        <p:spPr/>
        <p:txBody>
          <a:bodyPr/>
          <a:lstStyle/>
          <a:p>
            <a:r>
              <a:rPr lang="en-ZA" b="1" dirty="0"/>
              <a:t>ZONING SCHEME REGULATIONS SUMMARY</a:t>
            </a:r>
            <a:endParaRPr lang="en-ZA" dirty="0"/>
          </a:p>
        </p:txBody>
      </p:sp>
      <p:graphicFrame>
        <p:nvGraphicFramePr>
          <p:cNvPr id="5" name="Content Placeholder 4">
            <a:extLst>
              <a:ext uri="{FF2B5EF4-FFF2-40B4-BE49-F238E27FC236}">
                <a16:creationId xmlns="" xmlns:a16="http://schemas.microsoft.com/office/drawing/2014/main" id="{5892801C-BC7A-489C-874A-E9123D4E627C}"/>
              </a:ext>
            </a:extLst>
          </p:cNvPr>
          <p:cNvGraphicFramePr>
            <a:graphicFrameLocks noGrp="1"/>
          </p:cNvGraphicFramePr>
          <p:nvPr>
            <p:ph idx="1"/>
          </p:nvPr>
        </p:nvGraphicFramePr>
        <p:xfrm>
          <a:off x="1506855" y="1989614"/>
          <a:ext cx="9178290" cy="4023360"/>
        </p:xfrm>
        <a:graphic>
          <a:graphicData uri="http://schemas.openxmlformats.org/drawingml/2006/table">
            <a:tbl>
              <a:tblPr firstRow="1" firstCol="1" bandRow="1">
                <a:tableStyleId>{5C22544A-7EE6-4342-B048-85BDC9FD1C3A}</a:tableStyleId>
              </a:tblPr>
              <a:tblGrid>
                <a:gridCol w="1723390">
                  <a:extLst>
                    <a:ext uri="{9D8B030D-6E8A-4147-A177-3AD203B41FA5}">
                      <a16:colId xmlns="" xmlns:a16="http://schemas.microsoft.com/office/drawing/2014/main" val="1673217107"/>
                    </a:ext>
                  </a:extLst>
                </a:gridCol>
                <a:gridCol w="7454900">
                  <a:extLst>
                    <a:ext uri="{9D8B030D-6E8A-4147-A177-3AD203B41FA5}">
                      <a16:colId xmlns="" xmlns:a16="http://schemas.microsoft.com/office/drawing/2014/main" val="1662923635"/>
                    </a:ext>
                  </a:extLst>
                </a:gridCol>
              </a:tblGrid>
              <a:tr h="0">
                <a:tc>
                  <a:txBody>
                    <a:bodyPr/>
                    <a:lstStyle/>
                    <a:p>
                      <a:pPr>
                        <a:spcAft>
                          <a:spcPts val="0"/>
                        </a:spcAft>
                      </a:pPr>
                      <a:r>
                        <a:rPr lang="en-ZA" sz="1100">
                          <a:effectLst/>
                        </a:rPr>
                        <a:t>Second dwelling unit</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4225638461"/>
                  </a:ext>
                </a:extLst>
              </a:tr>
              <a:tr h="0">
                <a:tc>
                  <a:txBody>
                    <a:bodyPr/>
                    <a:lstStyle/>
                    <a:p>
                      <a:pPr>
                        <a:spcAft>
                          <a:spcPts val="0"/>
                        </a:spcAft>
                      </a:pPr>
                      <a:r>
                        <a:rPr lang="en-ZA" sz="1100">
                          <a:effectLst/>
                        </a:rPr>
                        <a:t>6.1.4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 Provisions of 5.2.4 apply provided that:</a:t>
                      </a:r>
                      <a:endParaRPr lang="en-ZA" sz="1200">
                        <a:effectLst/>
                      </a:endParaRPr>
                    </a:p>
                    <a:p>
                      <a:pPr>
                        <a:spcAft>
                          <a:spcPts val="0"/>
                        </a:spcAft>
                      </a:pPr>
                      <a:r>
                        <a:rPr lang="en-ZA" sz="1100">
                          <a:effectLst/>
                        </a:rPr>
                        <a:t>      (a) The total floor area of the second dwelling units shall not exceed 120 m</a:t>
                      </a:r>
                      <a:r>
                        <a:rPr lang="en-ZA" sz="1100" baseline="30000">
                          <a:effectLst/>
                        </a:rPr>
                        <a:t>2</a:t>
                      </a:r>
                      <a:r>
                        <a:rPr lang="en-ZA" sz="1100">
                          <a:effectLst/>
                        </a:rPr>
                        <a:t>;</a:t>
                      </a:r>
                      <a:endParaRPr lang="en-ZA" sz="1200">
                        <a:effectLst/>
                      </a:endParaRPr>
                    </a:p>
                    <a:p>
                      <a:pPr>
                        <a:spcAft>
                          <a:spcPts val="0"/>
                        </a:spcAft>
                      </a:pPr>
                      <a:r>
                        <a:rPr lang="en-ZA" sz="1100">
                          <a:effectLst/>
                        </a:rPr>
                        <a:t>      (b) The same developmental rules apply as for the primary dwelling unit;</a:t>
                      </a:r>
                      <a:endParaRPr lang="en-ZA" sz="1200">
                        <a:effectLst/>
                      </a:endParaRPr>
                    </a:p>
                    <a:p>
                      <a:pPr>
                        <a:spcAft>
                          <a:spcPts val="0"/>
                        </a:spcAft>
                      </a:pPr>
                      <a:r>
                        <a:rPr lang="en-ZA" sz="1100">
                          <a:effectLst/>
                        </a:rPr>
                        <a:t>      (c)  One on-site parking bay must be provided to the satisfaction of the Council;</a:t>
                      </a:r>
                      <a:endParaRPr lang="en-ZA" sz="1200">
                        <a:effectLst/>
                      </a:endParaRPr>
                    </a:p>
                    <a:p>
                      <a:pPr>
                        <a:spcAft>
                          <a:spcPts val="0"/>
                        </a:spcAft>
                      </a:pPr>
                      <a:r>
                        <a:rPr lang="en-ZA" sz="1100">
                          <a:effectLst/>
                        </a:rPr>
                        <a:t>      (d)  Confirmation of the availability of services shall be obtained from the Director of Infrastructure and Planning.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052637448"/>
                  </a:ext>
                </a:extLst>
              </a:tr>
              <a:tr h="0">
                <a:tc>
                  <a:txBody>
                    <a:bodyPr/>
                    <a:lstStyle/>
                    <a:p>
                      <a:pPr>
                        <a:spcAft>
                          <a:spcPts val="0"/>
                        </a:spcAft>
                      </a:pPr>
                      <a:r>
                        <a:rPr lang="en-ZA" sz="1100">
                          <a:effectLst/>
                        </a:rPr>
                        <a:t>Guest rooms</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The provisions of 5.1.6 shall apply</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744489886"/>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The following provisions shall apply where a portion of a property is used for the purposes of guest rooms or where rooms are let by an occupant of that property to paying guests or lodgers:</a:t>
                      </a:r>
                      <a:endParaRPr lang="en-ZA" sz="1200">
                        <a:effectLst/>
                      </a:endParaRPr>
                    </a:p>
                    <a:p>
                      <a:pPr marL="342900" lvl="0" indent="-342900">
                        <a:spcAft>
                          <a:spcPts val="0"/>
                        </a:spcAft>
                        <a:buFont typeface="+mj-lt"/>
                        <a:buAutoNum type="alphaLcParenBoth"/>
                      </a:pPr>
                      <a:r>
                        <a:rPr lang="en-ZA" sz="1100">
                          <a:effectLst/>
                        </a:rPr>
                        <a:t>No more than 2 rooms per property shall be used for bedroom accommodation for paying guests or lodgers and no more than 5 guests or lodgers shall be supplied with lodging or meals at any one time;</a:t>
                      </a:r>
                      <a:endParaRPr lang="en-ZA" sz="1200">
                        <a:effectLst/>
                      </a:endParaRPr>
                    </a:p>
                    <a:p>
                      <a:pPr marL="342900" lvl="0" indent="-342900">
                        <a:spcAft>
                          <a:spcPts val="0"/>
                        </a:spcAft>
                        <a:buFont typeface="+mj-lt"/>
                        <a:buAutoNum type="alphaLcParenBoth"/>
                      </a:pPr>
                      <a:r>
                        <a:rPr lang="en-ZA" sz="1100">
                          <a:effectLst/>
                        </a:rPr>
                        <a:t>Guest rooms may not be converted to, or used as separate dwelling units, and there shall be no cooking facilities apart from a kettle;</a:t>
                      </a:r>
                      <a:endParaRPr lang="en-ZA" sz="1200">
                        <a:effectLst/>
                      </a:endParaRPr>
                    </a:p>
                    <a:p>
                      <a:pPr marL="342900" lvl="0" indent="-342900">
                        <a:spcAft>
                          <a:spcPts val="0"/>
                        </a:spcAft>
                        <a:buFont typeface="+mj-lt"/>
                        <a:buAutoNum type="alphaLcParenBoth"/>
                      </a:pPr>
                      <a:r>
                        <a:rPr lang="en-ZA" sz="1100">
                          <a:effectLst/>
                        </a:rPr>
                        <a:t>Meals shall only be supplied by the landowner or manager to guests or lodgers who are staying on the property;</a:t>
                      </a:r>
                      <a:endParaRPr lang="en-ZA" sz="1200">
                        <a:effectLst/>
                      </a:endParaRPr>
                    </a:p>
                    <a:p>
                      <a:pPr marL="342900" lvl="0" indent="-342900">
                        <a:spcAft>
                          <a:spcPts val="0"/>
                        </a:spcAft>
                        <a:buFont typeface="+mj-lt"/>
                        <a:buAutoNum type="alphaLcParenBoth"/>
                      </a:pPr>
                      <a:r>
                        <a:rPr lang="en-ZA" sz="1100">
                          <a:effectLst/>
                        </a:rPr>
                        <a:t>No advertising sign shall be displayed without the written approval of the Council other than a single unilluminated sign or notice affixed to the building or boundary wall or fence (in line with OM Signage By-Law) and;</a:t>
                      </a:r>
                      <a:endParaRPr lang="en-ZA" sz="1200">
                        <a:effectLst/>
                      </a:endParaRPr>
                    </a:p>
                    <a:p>
                      <a:pPr marL="342900" lvl="0" indent="-342900">
                        <a:spcAft>
                          <a:spcPts val="0"/>
                        </a:spcAft>
                        <a:buFont typeface="+mj-lt"/>
                        <a:buAutoNum type="alphaLcParenBoth"/>
                      </a:pPr>
                      <a:r>
                        <a:rPr lang="en-ZA" sz="1100">
                          <a:effectLst/>
                        </a:rPr>
                        <a:t>One on-site parking bay shall be provided per room.</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712248804"/>
                  </a:ext>
                </a:extLst>
              </a:tr>
              <a:tr h="0">
                <a:tc>
                  <a:txBody>
                    <a:bodyPr/>
                    <a:lstStyle/>
                    <a:p>
                      <a:pPr>
                        <a:spcAft>
                          <a:spcPts val="0"/>
                        </a:spcAft>
                      </a:pPr>
                      <a:r>
                        <a:rPr lang="en-ZA" sz="1100">
                          <a:effectLst/>
                        </a:rPr>
                        <a:t>Home Occupation</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The provision of 5.1 8 shall apply</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3700587611"/>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This Regulation deals with an occupation run from home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3488165882"/>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732343532"/>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810594475"/>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406455619"/>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4016214472"/>
                  </a:ext>
                </a:extLst>
              </a:tr>
              <a:tr h="0">
                <a:tc>
                  <a:txBody>
                    <a:bodyPr/>
                    <a:lstStyle/>
                    <a:p>
                      <a:pPr>
                        <a:spcAft>
                          <a:spcPts val="0"/>
                        </a:spcAft>
                      </a:pPr>
                      <a:r>
                        <a:rPr lang="en-ZA" sz="1100">
                          <a:effectLst/>
                        </a:rPr>
                        <a:t> </a:t>
                      </a:r>
                      <a:endParaRPr lang="en-ZA" sz="12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ZA" sz="1100" dirty="0">
                          <a:effectLst/>
                        </a:rPr>
                        <a:t> </a:t>
                      </a:r>
                      <a:endParaRPr lang="en-ZA"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246057037"/>
                  </a:ext>
                </a:extLst>
              </a:tr>
            </a:tbl>
          </a:graphicData>
        </a:graphic>
      </p:graphicFrame>
      <p:sp>
        <p:nvSpPr>
          <p:cNvPr id="6" name="Rectangle 1">
            <a:extLst>
              <a:ext uri="{FF2B5EF4-FFF2-40B4-BE49-F238E27FC236}">
                <a16:creationId xmlns="" xmlns:a16="http://schemas.microsoft.com/office/drawing/2014/main" id="{1DF99DCA-5701-4A7A-8C3C-E9E54D98385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ZA"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ZA" altLang="en-US"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3154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973</Words>
  <Application>Microsoft Office PowerPoint</Application>
  <PresentationFormat>Custom</PresentationFormat>
  <Paragraphs>134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vt:lpstr>
      <vt:lpstr>ZONING SCHEME REGULATIONS SUMMARY</vt:lpstr>
      <vt:lpstr>ZONING SCHEME REGULATIONS SUMMARY</vt:lpstr>
      <vt:lpstr>ZONING SCHEME REGULATIONS SUMMARY</vt:lpstr>
      <vt:lpstr>ZONING SCHEME REGULATIONS SUMMARY</vt:lpstr>
      <vt:lpstr>ZONING SCHEME REGULATIONS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 INFORMATION CASCADE  16 November 2019</dc:title>
  <dc:creator>Allison Vienings</dc:creator>
  <cp:lastModifiedBy>RE</cp:lastModifiedBy>
  <cp:revision>7</cp:revision>
  <dcterms:created xsi:type="dcterms:W3CDTF">2019-11-13T11:29:34Z</dcterms:created>
  <dcterms:modified xsi:type="dcterms:W3CDTF">2019-12-13T05:10:14Z</dcterms:modified>
</cp:coreProperties>
</file>