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0" r:id="rId2"/>
    <p:sldId id="260" r:id="rId3"/>
    <p:sldId id="257" r:id="rId4"/>
    <p:sldId id="264" r:id="rId5"/>
    <p:sldId id="265" r:id="rId6"/>
    <p:sldId id="269" r:id="rId7"/>
    <p:sldId id="259" r:id="rId8"/>
    <p:sldId id="271" r:id="rId9"/>
    <p:sldId id="273" r:id="rId10"/>
    <p:sldId id="274" r:id="rId11"/>
    <p:sldId id="272" r:id="rId12"/>
    <p:sldId id="278" r:id="rId13"/>
    <p:sldId id="277" r:id="rId14"/>
    <p:sldId id="267"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val>
            <c:numRef>
              <c:f>Sheet1!$A$1:$A$5</c:f>
              <c:numCache>
                <c:formatCode>General</c:formatCode>
                <c:ptCount val="5"/>
                <c:pt idx="0">
                  <c:v>60</c:v>
                </c:pt>
                <c:pt idx="1">
                  <c:v>17</c:v>
                </c:pt>
                <c:pt idx="2">
                  <c:v>6</c:v>
                </c:pt>
                <c:pt idx="3">
                  <c:v>7</c:v>
                </c:pt>
                <c:pt idx="4">
                  <c:v>10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9151531058617672"/>
          <c:y val="5.4595727617381164E-2"/>
          <c:w val="9.18180227471566E-2"/>
          <c:h val="0.89080818022747155"/>
        </c:manualLayout>
      </c:layout>
      <c:overlay val="0"/>
      <c:txPr>
        <a:bodyPr/>
        <a:lstStyle/>
        <a:p>
          <a:pPr rtl="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5.0533007747997558E-2"/>
          <c:y val="4.0794657075139802E-2"/>
          <c:w val="0.82555020522833844"/>
          <c:h val="0.88552834407288084"/>
        </c:manualLayout>
      </c:layout>
      <c:bar3DChart>
        <c:barDir val="col"/>
        <c:grouping val="clustered"/>
        <c:varyColors val="0"/>
        <c:ser>
          <c:idx val="0"/>
          <c:order val="0"/>
          <c:invertIfNegative val="0"/>
          <c:val>
            <c:numRef>
              <c:f>Sheet1!$A$21:$A$25</c:f>
              <c:numCache>
                <c:formatCode>General</c:formatCode>
                <c:ptCount val="5"/>
                <c:pt idx="0">
                  <c:v>24</c:v>
                </c:pt>
                <c:pt idx="1">
                  <c:v>15</c:v>
                </c:pt>
                <c:pt idx="2">
                  <c:v>12</c:v>
                </c:pt>
                <c:pt idx="3">
                  <c:v>14</c:v>
                </c:pt>
                <c:pt idx="4">
                  <c:v>35</c:v>
                </c:pt>
              </c:numCache>
            </c:numRef>
          </c:val>
        </c:ser>
        <c:dLbls>
          <c:showLegendKey val="0"/>
          <c:showVal val="0"/>
          <c:showCatName val="0"/>
          <c:showSerName val="0"/>
          <c:showPercent val="0"/>
          <c:showBubbleSize val="0"/>
        </c:dLbls>
        <c:gapWidth val="150"/>
        <c:shape val="cylinder"/>
        <c:axId val="87918464"/>
        <c:axId val="87920000"/>
        <c:axId val="0"/>
      </c:bar3DChart>
      <c:catAx>
        <c:axId val="87918464"/>
        <c:scaling>
          <c:orientation val="minMax"/>
        </c:scaling>
        <c:delete val="0"/>
        <c:axPos val="b"/>
        <c:majorTickMark val="out"/>
        <c:minorTickMark val="none"/>
        <c:tickLblPos val="nextTo"/>
        <c:crossAx val="87920000"/>
        <c:crosses val="autoZero"/>
        <c:auto val="1"/>
        <c:lblAlgn val="ctr"/>
        <c:lblOffset val="100"/>
        <c:noMultiLvlLbl val="0"/>
      </c:catAx>
      <c:valAx>
        <c:axId val="87920000"/>
        <c:scaling>
          <c:orientation val="minMax"/>
        </c:scaling>
        <c:delete val="0"/>
        <c:axPos val="l"/>
        <c:majorGridlines/>
        <c:numFmt formatCode="General" sourceLinked="1"/>
        <c:majorTickMark val="out"/>
        <c:minorTickMark val="none"/>
        <c:tickLblPos val="nextTo"/>
        <c:crossAx val="87918464"/>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val>
            <c:numRef>
              <c:f>Sheet1!$C$37</c:f>
              <c:numCache>
                <c:formatCode>General</c:formatCode>
                <c:ptCount val="1"/>
                <c:pt idx="0">
                  <c:v>10</c:v>
                </c:pt>
              </c:numCache>
            </c:numRef>
          </c:val>
        </c:ser>
        <c:ser>
          <c:idx val="1"/>
          <c:order val="1"/>
          <c:invertIfNegative val="0"/>
          <c:val>
            <c:numRef>
              <c:f>Sheet1!$C$38</c:f>
              <c:numCache>
                <c:formatCode>General</c:formatCode>
                <c:ptCount val="1"/>
                <c:pt idx="0">
                  <c:v>14</c:v>
                </c:pt>
              </c:numCache>
            </c:numRef>
          </c:val>
        </c:ser>
        <c:ser>
          <c:idx val="2"/>
          <c:order val="2"/>
          <c:invertIfNegative val="0"/>
          <c:val>
            <c:numRef>
              <c:f>Sheet1!$C$39</c:f>
              <c:numCache>
                <c:formatCode>General</c:formatCode>
                <c:ptCount val="1"/>
                <c:pt idx="0">
                  <c:v>46</c:v>
                </c:pt>
              </c:numCache>
            </c:numRef>
          </c:val>
        </c:ser>
        <c:ser>
          <c:idx val="3"/>
          <c:order val="3"/>
          <c:invertIfNegative val="0"/>
          <c:val>
            <c:numRef>
              <c:f>Sheet1!$C$40</c:f>
              <c:numCache>
                <c:formatCode>General</c:formatCode>
                <c:ptCount val="1"/>
                <c:pt idx="0">
                  <c:v>87</c:v>
                </c:pt>
              </c:numCache>
            </c:numRef>
          </c:val>
        </c:ser>
        <c:dLbls>
          <c:showLegendKey val="0"/>
          <c:showVal val="0"/>
          <c:showCatName val="0"/>
          <c:showSerName val="0"/>
          <c:showPercent val="0"/>
          <c:showBubbleSize val="0"/>
        </c:dLbls>
        <c:gapWidth val="150"/>
        <c:axId val="87784064"/>
        <c:axId val="87785856"/>
      </c:barChart>
      <c:catAx>
        <c:axId val="87784064"/>
        <c:scaling>
          <c:orientation val="minMax"/>
        </c:scaling>
        <c:delete val="0"/>
        <c:axPos val="b"/>
        <c:majorTickMark val="out"/>
        <c:minorTickMark val="none"/>
        <c:tickLblPos val="nextTo"/>
        <c:crossAx val="87785856"/>
        <c:crosses val="autoZero"/>
        <c:auto val="1"/>
        <c:lblAlgn val="ctr"/>
        <c:lblOffset val="100"/>
        <c:noMultiLvlLbl val="0"/>
      </c:catAx>
      <c:valAx>
        <c:axId val="87785856"/>
        <c:scaling>
          <c:orientation val="minMax"/>
        </c:scaling>
        <c:delete val="0"/>
        <c:axPos val="l"/>
        <c:majorGridlines/>
        <c:numFmt formatCode="General" sourceLinked="1"/>
        <c:majorTickMark val="out"/>
        <c:minorTickMark val="none"/>
        <c:tickLblPos val="nextTo"/>
        <c:crossAx val="87784064"/>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val>
            <c:numRef>
              <c:f>Sheet1!$I$90:$K$90</c:f>
              <c:numCache>
                <c:formatCode>General</c:formatCode>
                <c:ptCount val="3"/>
                <c:pt idx="0">
                  <c:v>60</c:v>
                </c:pt>
                <c:pt idx="1">
                  <c:v>62</c:v>
                </c:pt>
                <c:pt idx="2">
                  <c:v>59</c:v>
                </c:pt>
              </c:numCache>
            </c:numRef>
          </c:val>
        </c:ser>
        <c:ser>
          <c:idx val="1"/>
          <c:order val="1"/>
          <c:invertIfNegative val="0"/>
          <c:val>
            <c:numRef>
              <c:f>Sheet1!$I$91:$K$91</c:f>
              <c:numCache>
                <c:formatCode>General</c:formatCode>
                <c:ptCount val="3"/>
                <c:pt idx="0">
                  <c:v>20</c:v>
                </c:pt>
                <c:pt idx="1">
                  <c:v>22</c:v>
                </c:pt>
                <c:pt idx="2">
                  <c:v>31</c:v>
                </c:pt>
              </c:numCache>
            </c:numRef>
          </c:val>
        </c:ser>
        <c:ser>
          <c:idx val="2"/>
          <c:order val="2"/>
          <c:invertIfNegative val="0"/>
          <c:val>
            <c:numRef>
              <c:f>Sheet1!$I$92:$K$92</c:f>
              <c:numCache>
                <c:formatCode>General</c:formatCode>
                <c:ptCount val="3"/>
                <c:pt idx="0">
                  <c:v>20</c:v>
                </c:pt>
                <c:pt idx="1">
                  <c:v>16</c:v>
                </c:pt>
                <c:pt idx="2">
                  <c:v>10</c:v>
                </c:pt>
              </c:numCache>
            </c:numRef>
          </c:val>
        </c:ser>
        <c:dLbls>
          <c:showLegendKey val="0"/>
          <c:showVal val="0"/>
          <c:showCatName val="0"/>
          <c:showSerName val="0"/>
          <c:showPercent val="0"/>
          <c:showBubbleSize val="0"/>
        </c:dLbls>
        <c:gapWidth val="150"/>
        <c:shape val="box"/>
        <c:axId val="87815296"/>
        <c:axId val="87817216"/>
        <c:axId val="0"/>
      </c:bar3DChart>
      <c:catAx>
        <c:axId val="87815296"/>
        <c:scaling>
          <c:orientation val="minMax"/>
        </c:scaling>
        <c:delete val="0"/>
        <c:axPos val="b"/>
        <c:majorTickMark val="out"/>
        <c:minorTickMark val="none"/>
        <c:tickLblPos val="nextTo"/>
        <c:crossAx val="87817216"/>
        <c:crosses val="autoZero"/>
        <c:auto val="1"/>
        <c:lblAlgn val="ctr"/>
        <c:lblOffset val="100"/>
        <c:noMultiLvlLbl val="0"/>
      </c:catAx>
      <c:valAx>
        <c:axId val="87817216"/>
        <c:scaling>
          <c:orientation val="minMax"/>
        </c:scaling>
        <c:delete val="0"/>
        <c:axPos val="l"/>
        <c:majorGridlines/>
        <c:numFmt formatCode="General" sourceLinked="1"/>
        <c:majorTickMark val="out"/>
        <c:minorTickMark val="none"/>
        <c:tickLblPos val="nextTo"/>
        <c:crossAx val="87815296"/>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0"/>
    <c:view3D>
      <c:rotX val="80"/>
      <c:rotY val="50"/>
      <c:rAngAx val="1"/>
    </c:view3D>
    <c:floor>
      <c:thickness val="0"/>
    </c:floor>
    <c:sideWall>
      <c:thickness val="0"/>
    </c:sideWall>
    <c:backWall>
      <c:thickness val="0"/>
    </c:backWall>
    <c:plotArea>
      <c:layout>
        <c:manualLayout>
          <c:layoutTarget val="inner"/>
          <c:xMode val="edge"/>
          <c:yMode val="edge"/>
          <c:x val="0.45913130650335382"/>
          <c:y val="0"/>
          <c:w val="0.50090782055020899"/>
          <c:h val="0.89883788267822784"/>
        </c:manualLayout>
      </c:layout>
      <c:bar3DChart>
        <c:barDir val="bar"/>
        <c:grouping val="clustered"/>
        <c:varyColors val="0"/>
        <c:ser>
          <c:idx val="0"/>
          <c:order val="0"/>
          <c:invertIfNegative val="0"/>
          <c:cat>
            <c:strRef>
              <c:f>Sheet1!$H$74:$H$77</c:f>
              <c:strCache>
                <c:ptCount val="4"/>
                <c:pt idx="0">
                  <c:v>Person(s) in Rooiels that can be contacted when faced with a baboon situation</c:v>
                </c:pt>
                <c:pt idx="1">
                  <c:v>A book at the Village shop to report baboon incidents within Rooiels</c:v>
                </c:pt>
                <c:pt idx="2">
                  <c:v>The Overstrand Muncipality (which has a hotline)</c:v>
                </c:pt>
                <c:pt idx="3">
                  <c:v>Contact to report roadkill or baboon injuries that occur on the R44</c:v>
                </c:pt>
              </c:strCache>
            </c:strRef>
          </c:cat>
          <c:val>
            <c:numRef>
              <c:f>Sheet1!$I$74:$I$77</c:f>
              <c:numCache>
                <c:formatCode>General</c:formatCode>
                <c:ptCount val="4"/>
                <c:pt idx="0">
                  <c:v>103</c:v>
                </c:pt>
                <c:pt idx="1">
                  <c:v>52</c:v>
                </c:pt>
                <c:pt idx="2">
                  <c:v>37</c:v>
                </c:pt>
                <c:pt idx="3">
                  <c:v>88</c:v>
                </c:pt>
              </c:numCache>
            </c:numRef>
          </c:val>
        </c:ser>
        <c:dLbls>
          <c:showLegendKey val="0"/>
          <c:showVal val="0"/>
          <c:showCatName val="0"/>
          <c:showSerName val="0"/>
          <c:showPercent val="0"/>
          <c:showBubbleSize val="0"/>
        </c:dLbls>
        <c:gapWidth val="150"/>
        <c:shape val="cylinder"/>
        <c:axId val="94271744"/>
        <c:axId val="94281088"/>
        <c:axId val="0"/>
      </c:bar3DChart>
      <c:catAx>
        <c:axId val="94271744"/>
        <c:scaling>
          <c:orientation val="minMax"/>
        </c:scaling>
        <c:delete val="0"/>
        <c:axPos val="l"/>
        <c:majorTickMark val="out"/>
        <c:minorTickMark val="none"/>
        <c:tickLblPos val="nextTo"/>
        <c:crossAx val="94281088"/>
        <c:crosses val="autoZero"/>
        <c:auto val="1"/>
        <c:lblAlgn val="ctr"/>
        <c:lblOffset val="100"/>
        <c:noMultiLvlLbl val="0"/>
      </c:catAx>
      <c:valAx>
        <c:axId val="94281088"/>
        <c:scaling>
          <c:orientation val="minMax"/>
        </c:scaling>
        <c:delete val="0"/>
        <c:axPos val="b"/>
        <c:majorGridlines/>
        <c:numFmt formatCode="General" sourceLinked="1"/>
        <c:majorTickMark val="out"/>
        <c:minorTickMark val="none"/>
        <c:tickLblPos val="nextTo"/>
        <c:crossAx val="94271744"/>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D9072-0F3C-436E-9440-A7D20B63A392}" type="datetimeFigureOut">
              <a:rPr lang="en-ZA" smtClean="0"/>
              <a:t>2021/11/21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32CE6-A6E4-4B3C-A644-828422CCD218}" type="slidenum">
              <a:rPr lang="en-ZA" smtClean="0"/>
              <a:t>‹#›</a:t>
            </a:fld>
            <a:endParaRPr lang="en-ZA"/>
          </a:p>
        </p:txBody>
      </p:sp>
    </p:spTree>
    <p:extLst>
      <p:ext uri="{BB962C8B-B14F-4D97-AF65-F5344CB8AC3E}">
        <p14:creationId xmlns:p14="http://schemas.microsoft.com/office/powerpoint/2010/main" val="1378189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One public flogging!</a:t>
            </a:r>
            <a:endParaRPr lang="en-ZA" dirty="0"/>
          </a:p>
        </p:txBody>
      </p:sp>
      <p:sp>
        <p:nvSpPr>
          <p:cNvPr id="4" name="Slide Number Placeholder 3"/>
          <p:cNvSpPr>
            <a:spLocks noGrp="1"/>
          </p:cNvSpPr>
          <p:nvPr>
            <p:ph type="sldNum" sz="quarter" idx="10"/>
          </p:nvPr>
        </p:nvSpPr>
        <p:spPr/>
        <p:txBody>
          <a:bodyPr/>
          <a:lstStyle/>
          <a:p>
            <a:fld id="{B7932CE6-A6E4-4B3C-A644-828422CCD218}" type="slidenum">
              <a:rPr lang="en-ZA" smtClean="0"/>
              <a:t>2</a:t>
            </a:fld>
            <a:endParaRPr lang="en-ZA"/>
          </a:p>
        </p:txBody>
      </p:sp>
    </p:spTree>
    <p:extLst>
      <p:ext uri="{BB962C8B-B14F-4D97-AF65-F5344CB8AC3E}">
        <p14:creationId xmlns:p14="http://schemas.microsoft.com/office/powerpoint/2010/main" val="116742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AADADD0-B97E-4AEB-9F09-604E4B1269FF}" type="slidenum">
              <a:rPr lang="en-ZA">
                <a:solidFill>
                  <a:prstClr val="black"/>
                </a:solidFill>
              </a:rPr>
              <a:pPr/>
              <a:t>12</a:t>
            </a:fld>
            <a:endParaRPr lang="en-ZA">
              <a:solidFill>
                <a:prstClr val="black"/>
              </a:solidFill>
            </a:endParaRPr>
          </a:p>
        </p:txBody>
      </p:sp>
    </p:spTree>
    <p:extLst>
      <p:ext uri="{BB962C8B-B14F-4D97-AF65-F5344CB8AC3E}">
        <p14:creationId xmlns:p14="http://schemas.microsoft.com/office/powerpoint/2010/main" val="1894792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865098C-CA87-44D8-87BB-165B20132F2D}" type="datetimeFigureOut">
              <a:rPr lang="en-ZA" smtClean="0"/>
              <a:t>2021/11/21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376953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865098C-CA87-44D8-87BB-165B20132F2D}" type="datetimeFigureOut">
              <a:rPr lang="en-ZA" smtClean="0"/>
              <a:t>2021/11/21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199354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865098C-CA87-44D8-87BB-165B20132F2D}" type="datetimeFigureOut">
              <a:rPr lang="en-ZA" smtClean="0"/>
              <a:t>2021/11/21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25790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865098C-CA87-44D8-87BB-165B20132F2D}" type="datetimeFigureOut">
              <a:rPr lang="en-ZA" smtClean="0"/>
              <a:t>2021/11/21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302251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65098C-CA87-44D8-87BB-165B20132F2D}" type="datetimeFigureOut">
              <a:rPr lang="en-ZA" smtClean="0"/>
              <a:t>2021/11/21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65079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865098C-CA87-44D8-87BB-165B20132F2D}" type="datetimeFigureOut">
              <a:rPr lang="en-ZA" smtClean="0"/>
              <a:t>2021/11/21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325983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865098C-CA87-44D8-87BB-165B20132F2D}" type="datetimeFigureOut">
              <a:rPr lang="en-ZA" smtClean="0"/>
              <a:t>2021/11/21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285274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865098C-CA87-44D8-87BB-165B20132F2D}" type="datetimeFigureOut">
              <a:rPr lang="en-ZA" smtClean="0"/>
              <a:t>2021/11/21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68684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5098C-CA87-44D8-87BB-165B20132F2D}" type="datetimeFigureOut">
              <a:rPr lang="en-ZA" smtClean="0"/>
              <a:t>2021/11/21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374400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5098C-CA87-44D8-87BB-165B20132F2D}" type="datetimeFigureOut">
              <a:rPr lang="en-ZA" smtClean="0"/>
              <a:t>2021/11/21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304384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5098C-CA87-44D8-87BB-165B20132F2D}" type="datetimeFigureOut">
              <a:rPr lang="en-ZA" smtClean="0"/>
              <a:t>2021/11/21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F0A87F-1704-43E5-B127-91603C9AC4A2}" type="slidenum">
              <a:rPr lang="en-ZA" smtClean="0"/>
              <a:t>‹#›</a:t>
            </a:fld>
            <a:endParaRPr lang="en-ZA"/>
          </a:p>
        </p:txBody>
      </p:sp>
    </p:spTree>
    <p:extLst>
      <p:ext uri="{BB962C8B-B14F-4D97-AF65-F5344CB8AC3E}">
        <p14:creationId xmlns:p14="http://schemas.microsoft.com/office/powerpoint/2010/main" val="367822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5098C-CA87-44D8-87BB-165B20132F2D}" type="datetimeFigureOut">
              <a:rPr lang="en-ZA" smtClean="0"/>
              <a:t>2021/11/21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0A87F-1704-43E5-B127-91603C9AC4A2}" type="slidenum">
              <a:rPr lang="en-ZA" smtClean="0"/>
              <a:t>‹#›</a:t>
            </a:fld>
            <a:endParaRPr lang="en-ZA"/>
          </a:p>
        </p:txBody>
      </p:sp>
    </p:spTree>
    <p:extLst>
      <p:ext uri="{BB962C8B-B14F-4D97-AF65-F5344CB8AC3E}">
        <p14:creationId xmlns:p14="http://schemas.microsoft.com/office/powerpoint/2010/main" val="3374446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630616" cy="1467594"/>
          </a:xfrm>
        </p:spPr>
        <p:txBody>
          <a:bodyPr/>
          <a:lstStyle/>
          <a:p>
            <a:r>
              <a:rPr lang="en-ZA" dirty="0" smtClean="0"/>
              <a:t>Baboon Coexistence Survey</a:t>
            </a:r>
            <a:endParaRPr lang="en-ZA" dirty="0"/>
          </a:p>
        </p:txBody>
      </p:sp>
      <p:sp>
        <p:nvSpPr>
          <p:cNvPr id="3" name="Subtitle 2"/>
          <p:cNvSpPr>
            <a:spLocks noGrp="1"/>
          </p:cNvSpPr>
          <p:nvPr>
            <p:ph type="subTitle" idx="1"/>
          </p:nvPr>
        </p:nvSpPr>
        <p:spPr>
          <a:xfrm>
            <a:off x="1763688" y="5301208"/>
            <a:ext cx="6008712" cy="720080"/>
          </a:xfrm>
        </p:spPr>
        <p:txBody>
          <a:bodyPr>
            <a:normAutofit/>
          </a:bodyPr>
          <a:lstStyle/>
          <a:p>
            <a:r>
              <a:rPr lang="en-ZA" dirty="0" err="1" smtClean="0"/>
              <a:t>Rooiels</a:t>
            </a:r>
            <a:r>
              <a:rPr lang="en-ZA" dirty="0" smtClean="0"/>
              <a:t> Baboon Indaba</a:t>
            </a:r>
            <a:endParaRPr lang="en-ZA" dirty="0"/>
          </a:p>
        </p:txBody>
      </p:sp>
      <p:pic>
        <p:nvPicPr>
          <p:cNvPr id="1026" name="Picture 2" descr="C:\Users\Kay\Documents\A 2018 Rooiels 2018 on\2021 Baboon task team\Survey\Presentation\Web photos May 2020\IMG-20200415-WA00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1476334"/>
            <a:ext cx="2808312" cy="365214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Kay\Documents\A 2018 Rooiels 2018 on\2021 Baboon task team\Survey\Presentation\Pipsqueek on 25 12 2020\IMG-20201225-WA00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476334"/>
            <a:ext cx="2664296" cy="3744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44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does coexistence mean to you</a:t>
            </a:r>
            <a:br>
              <a:rPr lang="en-ZA" dirty="0" smtClean="0"/>
            </a:br>
            <a:r>
              <a:rPr lang="en-ZA" sz="2000" i="1" dirty="0"/>
              <a:t>T</a:t>
            </a:r>
            <a:r>
              <a:rPr lang="en-ZA" sz="2000" i="1" dirty="0" smtClean="0"/>
              <a:t>he </a:t>
            </a:r>
            <a:r>
              <a:rPr lang="en-ZA" sz="2000" i="1" dirty="0"/>
              <a:t>majority say enjoy </a:t>
            </a:r>
            <a:r>
              <a:rPr lang="en-ZA" sz="2000" i="1" dirty="0" smtClean="0"/>
              <a:t>them and favour coexistence, </a:t>
            </a:r>
            <a:r>
              <a:rPr lang="en-ZA" sz="2000" i="1" dirty="0"/>
              <a:t>some </a:t>
            </a:r>
            <a:r>
              <a:rPr lang="en-ZA" sz="2000" i="1" dirty="0" smtClean="0"/>
              <a:t>ok to coexist if we keep </a:t>
            </a:r>
            <a:r>
              <a:rPr lang="en-ZA" sz="2000" i="1" dirty="0"/>
              <a:t>them wild and avoid feeding them </a:t>
            </a:r>
            <a:r>
              <a:rPr lang="en-ZA" sz="2000" i="1" dirty="0" smtClean="0"/>
              <a:t>&amp; around </a:t>
            </a:r>
            <a:r>
              <a:rPr lang="en-ZA" sz="2000" i="1" dirty="0"/>
              <a:t>20 were negative about coexistence</a:t>
            </a:r>
            <a:br>
              <a:rPr lang="en-ZA" sz="2000" i="1" dirty="0"/>
            </a:br>
            <a:endParaRPr lang="en-ZA" sz="2000" dirty="0"/>
          </a:p>
        </p:txBody>
      </p:sp>
      <p:sp>
        <p:nvSpPr>
          <p:cNvPr id="7" name="Content Placeholder 6"/>
          <p:cNvSpPr>
            <a:spLocks noGrp="1"/>
          </p:cNvSpPr>
          <p:nvPr>
            <p:ph idx="1"/>
          </p:nvPr>
        </p:nvSpPr>
        <p:spPr>
          <a:xfrm>
            <a:off x="457200" y="1412776"/>
            <a:ext cx="8229600" cy="4713387"/>
          </a:xfrm>
        </p:spPr>
        <p:txBody>
          <a:bodyPr>
            <a:noAutofit/>
          </a:bodyPr>
          <a:lstStyle/>
          <a:p>
            <a:r>
              <a:rPr lang="en-ZA" sz="1900" dirty="0"/>
              <a:t>That we live in harmony with the </a:t>
            </a:r>
            <a:r>
              <a:rPr lang="en-ZA" sz="1900" dirty="0" smtClean="0"/>
              <a:t>baboons</a:t>
            </a:r>
          </a:p>
          <a:p>
            <a:r>
              <a:rPr lang="en-ZA" sz="1900" dirty="0" smtClean="0"/>
              <a:t>Live </a:t>
            </a:r>
            <a:r>
              <a:rPr lang="en-ZA" sz="1900" dirty="0"/>
              <a:t>with them in peace, but keep them </a:t>
            </a:r>
            <a:r>
              <a:rPr lang="en-ZA" sz="1900" dirty="0" smtClean="0"/>
              <a:t>wild, do not domesticate them</a:t>
            </a:r>
          </a:p>
          <a:p>
            <a:r>
              <a:rPr lang="en-ZA" sz="1900" dirty="0"/>
              <a:t>A wonderful continuing experience</a:t>
            </a:r>
          </a:p>
          <a:p>
            <a:r>
              <a:rPr lang="en-ZA" sz="1900" dirty="0"/>
              <a:t>Its a privilege to be able to observe closely and not feel </a:t>
            </a:r>
            <a:r>
              <a:rPr lang="en-ZA" sz="1900" dirty="0" smtClean="0"/>
              <a:t>threatened</a:t>
            </a:r>
            <a:endParaRPr lang="en-ZA" sz="1900" dirty="0"/>
          </a:p>
          <a:p>
            <a:r>
              <a:rPr lang="en-ZA" sz="1900" dirty="0" smtClean="0"/>
              <a:t>We </a:t>
            </a:r>
            <a:r>
              <a:rPr lang="en-ZA" sz="1900" dirty="0"/>
              <a:t>regard them as problem animals that have become a pest </a:t>
            </a:r>
            <a:r>
              <a:rPr lang="en-ZA" sz="1900" dirty="0" smtClean="0"/>
              <a:t>similar to roof rats. </a:t>
            </a:r>
            <a:r>
              <a:rPr lang="en-ZA" sz="1900" dirty="0"/>
              <a:t>They must be chased out of the village, taught to fear people again and find their food in the veld out of </a:t>
            </a:r>
            <a:r>
              <a:rPr lang="en-ZA" sz="1900" dirty="0" smtClean="0"/>
              <a:t>town</a:t>
            </a:r>
          </a:p>
          <a:p>
            <a:r>
              <a:rPr lang="en-ZA" sz="1900" dirty="0" smtClean="0"/>
              <a:t>It’s </a:t>
            </a:r>
            <a:r>
              <a:rPr lang="en-ZA" sz="1900" dirty="0"/>
              <a:t>my privilege to be this close to baboons, and my responsibility to ensure my property is secure </a:t>
            </a:r>
            <a:endParaRPr lang="en-ZA" sz="1900" dirty="0" smtClean="0"/>
          </a:p>
          <a:p>
            <a:r>
              <a:rPr lang="en-ZA" sz="1900" dirty="0" smtClean="0"/>
              <a:t>I </a:t>
            </a:r>
            <a:r>
              <a:rPr lang="en-ZA" sz="1900" dirty="0"/>
              <a:t>believe it will be a massive loss if the baboons are not there </a:t>
            </a:r>
            <a:r>
              <a:rPr lang="en-ZA" sz="1900" dirty="0" smtClean="0"/>
              <a:t>anymore</a:t>
            </a:r>
          </a:p>
          <a:p>
            <a:r>
              <a:rPr lang="en-ZA" sz="1900" dirty="0" smtClean="0"/>
              <a:t>An </a:t>
            </a:r>
            <a:r>
              <a:rPr lang="en-ZA" sz="1900" dirty="0"/>
              <a:t>undeniable risk is that the Baboons are wild animals and can react in a way to hurt or kill a </a:t>
            </a:r>
            <a:r>
              <a:rPr lang="en-ZA" sz="1900" dirty="0" smtClean="0"/>
              <a:t>person</a:t>
            </a:r>
          </a:p>
          <a:p>
            <a:r>
              <a:rPr lang="en-ZA" sz="1900" dirty="0" smtClean="0"/>
              <a:t>To </a:t>
            </a:r>
            <a:r>
              <a:rPr lang="en-ZA" sz="1900" dirty="0"/>
              <a:t>respect the baboons, noting that humans are the issue, not the </a:t>
            </a:r>
            <a:r>
              <a:rPr lang="en-ZA" sz="1900" dirty="0" smtClean="0"/>
              <a:t>baboons</a:t>
            </a:r>
          </a:p>
          <a:p>
            <a:r>
              <a:rPr lang="en-ZA" sz="1900" dirty="0" err="1" smtClean="0"/>
              <a:t>Rooiels</a:t>
            </a:r>
            <a:r>
              <a:rPr lang="en-ZA" sz="1900" dirty="0" smtClean="0"/>
              <a:t> </a:t>
            </a:r>
            <a:r>
              <a:rPr lang="en-ZA" sz="1900" dirty="0"/>
              <a:t>to remain as it is.  People to stop trying to change the village</a:t>
            </a:r>
            <a:r>
              <a:rPr lang="en-ZA" sz="2000" dirty="0"/>
              <a:t>.</a:t>
            </a:r>
            <a:endParaRPr lang="en-ZA" sz="2000" dirty="0" smtClean="0"/>
          </a:p>
        </p:txBody>
      </p:sp>
    </p:spTree>
    <p:extLst>
      <p:ext uri="{BB962C8B-B14F-4D97-AF65-F5344CB8AC3E}">
        <p14:creationId xmlns:p14="http://schemas.microsoft.com/office/powerpoint/2010/main" val="131089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does coexistence meant to you </a:t>
            </a:r>
            <a:br>
              <a:rPr lang="en-ZA" dirty="0" smtClean="0"/>
            </a:br>
            <a:r>
              <a:rPr lang="en-ZA" sz="2000" i="1" dirty="0" smtClean="0"/>
              <a:t>Continued – small sample extract of the different kinds of opinions</a:t>
            </a:r>
            <a:endParaRPr lang="en-ZA" dirty="0"/>
          </a:p>
        </p:txBody>
      </p:sp>
      <p:sp>
        <p:nvSpPr>
          <p:cNvPr id="3" name="Content Placeholder 2"/>
          <p:cNvSpPr>
            <a:spLocks noGrp="1"/>
          </p:cNvSpPr>
          <p:nvPr>
            <p:ph idx="1"/>
          </p:nvPr>
        </p:nvSpPr>
        <p:spPr/>
        <p:txBody>
          <a:bodyPr>
            <a:noAutofit/>
          </a:bodyPr>
          <a:lstStyle/>
          <a:p>
            <a:r>
              <a:rPr lang="en-ZA" sz="2000" dirty="0"/>
              <a:t>It means that I am in a prison and that the baboons are free to do as they want. I don’t want them in the village </a:t>
            </a:r>
            <a:endParaRPr lang="en-ZA" sz="2000" dirty="0" smtClean="0"/>
          </a:p>
          <a:p>
            <a:r>
              <a:rPr lang="en-ZA" sz="2000" dirty="0" smtClean="0"/>
              <a:t>Allow </a:t>
            </a:r>
            <a:r>
              <a:rPr lang="en-ZA" sz="2000" dirty="0"/>
              <a:t>the baboon troop to wander freely through the village foraging on the plants and on the beach and rocks.  They can be discouraged in the village centre but should be allowed complete freedom elsewhere. People should keep their homes secure and people should manage their waste and learn not to be afraid of </a:t>
            </a:r>
            <a:r>
              <a:rPr lang="en-ZA" sz="2000" dirty="0" smtClean="0"/>
              <a:t>baboons. It is possible to learn </a:t>
            </a:r>
            <a:r>
              <a:rPr lang="en-ZA" sz="2000" dirty="0"/>
              <a:t>to manage the situation if </a:t>
            </a:r>
            <a:r>
              <a:rPr lang="en-ZA" sz="2000" dirty="0" smtClean="0"/>
              <a:t>a </a:t>
            </a:r>
            <a:r>
              <a:rPr lang="en-ZA" sz="2000" dirty="0"/>
              <a:t>door or window </a:t>
            </a:r>
            <a:r>
              <a:rPr lang="en-ZA" sz="2000" dirty="0" smtClean="0"/>
              <a:t>is left open and </a:t>
            </a:r>
            <a:r>
              <a:rPr lang="en-ZA" sz="2000" dirty="0"/>
              <a:t>a baboon has entered.  </a:t>
            </a:r>
            <a:endParaRPr lang="en-ZA" sz="2000" dirty="0" smtClean="0"/>
          </a:p>
          <a:p>
            <a:r>
              <a:rPr lang="en-ZA" sz="2000" dirty="0" smtClean="0"/>
              <a:t>No monitors</a:t>
            </a:r>
            <a:r>
              <a:rPr lang="en-ZA" sz="2000" dirty="0"/>
              <a:t>. </a:t>
            </a:r>
            <a:r>
              <a:rPr lang="en-ZA" sz="2000" dirty="0" smtClean="0"/>
              <a:t>No baboon </a:t>
            </a:r>
            <a:r>
              <a:rPr lang="en-ZA" sz="2000" dirty="0"/>
              <a:t>'management'. </a:t>
            </a:r>
            <a:r>
              <a:rPr lang="en-ZA" sz="2000" dirty="0" smtClean="0"/>
              <a:t>No </a:t>
            </a:r>
            <a:r>
              <a:rPr lang="en-ZA" sz="2000" dirty="0"/>
              <a:t>killing of baboons. </a:t>
            </a:r>
            <a:r>
              <a:rPr lang="en-ZA" sz="2000" dirty="0" smtClean="0"/>
              <a:t>No paintball </a:t>
            </a:r>
            <a:r>
              <a:rPr lang="en-ZA" sz="2000" dirty="0"/>
              <a:t>guns. </a:t>
            </a:r>
            <a:r>
              <a:rPr lang="en-ZA" sz="2000" dirty="0" smtClean="0"/>
              <a:t>No </a:t>
            </a:r>
            <a:r>
              <a:rPr lang="en-ZA" sz="2000" dirty="0"/>
              <a:t>bear bangers. </a:t>
            </a:r>
            <a:r>
              <a:rPr lang="en-ZA" sz="2000" dirty="0" smtClean="0"/>
              <a:t>No </a:t>
            </a:r>
            <a:r>
              <a:rPr lang="en-ZA" sz="2000" dirty="0"/>
              <a:t>HWS presence. Responsible waste management. Education on living in harmony with nature. Baboon-proofing your home and living respectfully. LIVING the </a:t>
            </a:r>
            <a:r>
              <a:rPr lang="en-ZA" sz="2000" dirty="0" err="1"/>
              <a:t>Rooiels</a:t>
            </a:r>
            <a:r>
              <a:rPr lang="en-ZA" sz="2000" dirty="0"/>
              <a:t> Vision. Honouring </a:t>
            </a:r>
            <a:r>
              <a:rPr lang="en-ZA" sz="2000" dirty="0" err="1"/>
              <a:t>Rooiels</a:t>
            </a:r>
            <a:r>
              <a:rPr lang="en-ZA" sz="2000" dirty="0"/>
              <a:t>' conservancy status through action, not just in </a:t>
            </a:r>
            <a:r>
              <a:rPr lang="en-ZA" sz="2000" dirty="0" smtClean="0"/>
              <a:t>words</a:t>
            </a:r>
          </a:p>
          <a:p>
            <a:r>
              <a:rPr lang="en-ZA" sz="2000" dirty="0"/>
              <a:t>Anyone found to be feeding baboons should be severely punished</a:t>
            </a:r>
          </a:p>
        </p:txBody>
      </p:sp>
    </p:spTree>
    <p:extLst>
      <p:ext uri="{BB962C8B-B14F-4D97-AF65-F5344CB8AC3E}">
        <p14:creationId xmlns:p14="http://schemas.microsoft.com/office/powerpoint/2010/main" val="323985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Feeling about baboons</a:t>
            </a:r>
            <a:br>
              <a:rPr lang="en-ZA" dirty="0" smtClean="0"/>
            </a:br>
            <a:r>
              <a:rPr lang="en-ZA" dirty="0" smtClean="0"/>
              <a:t>(</a:t>
            </a:r>
            <a:r>
              <a:rPr lang="en-ZA" sz="3600" dirty="0" smtClean="0"/>
              <a:t>1</a:t>
            </a:r>
            <a:r>
              <a:rPr lang="en-ZA" dirty="0" smtClean="0"/>
              <a:t>) 2001  (</a:t>
            </a:r>
            <a:r>
              <a:rPr lang="en-ZA" sz="3600" dirty="0" smtClean="0"/>
              <a:t>2</a:t>
            </a:r>
            <a:r>
              <a:rPr lang="en-ZA" dirty="0" smtClean="0"/>
              <a:t>) 2018  (</a:t>
            </a:r>
            <a:r>
              <a:rPr lang="en-ZA" sz="3600" dirty="0" smtClean="0"/>
              <a:t>3</a:t>
            </a:r>
            <a:r>
              <a:rPr lang="en-ZA" dirty="0" smtClean="0"/>
              <a:t>) 2021</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6078142"/>
              </p:ext>
            </p:extLst>
          </p:nvPr>
        </p:nvGraphicFramePr>
        <p:xfrm>
          <a:off x="467544" y="1628800"/>
          <a:ext cx="4896544" cy="47525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64391758"/>
              </p:ext>
            </p:extLst>
          </p:nvPr>
        </p:nvGraphicFramePr>
        <p:xfrm>
          <a:off x="5364088" y="3140968"/>
          <a:ext cx="2520279" cy="2016225"/>
        </p:xfrm>
        <a:graphic>
          <a:graphicData uri="http://schemas.openxmlformats.org/drawingml/2006/table">
            <a:tbl>
              <a:tblPr/>
              <a:tblGrid>
                <a:gridCol w="890787"/>
                <a:gridCol w="543164"/>
                <a:gridCol w="543164"/>
                <a:gridCol w="543164"/>
              </a:tblGrid>
              <a:tr h="602709">
                <a:tc>
                  <a:txBody>
                    <a:bodyPr/>
                    <a:lstStyle/>
                    <a:p>
                      <a:pPr algn="l" fontAlgn="b"/>
                      <a:r>
                        <a:rPr lang="en-ZA" sz="1100" b="0" i="0" u="none" strike="noStrike">
                          <a:solidFill>
                            <a:srgbClr val="000000"/>
                          </a:solidFill>
                          <a:effectLst/>
                          <a:latin typeface="Calibri"/>
                        </a:rPr>
                        <a:t> </a:t>
                      </a:r>
                    </a:p>
                  </a:txBody>
                  <a:tcPr marL="9525" marR="9525" marT="9525" marB="0" anchor="b">
                    <a:lnL>
                      <a:noFill/>
                    </a:lnL>
                    <a:lnR>
                      <a:noFill/>
                    </a:lnR>
                    <a:lnT>
                      <a:noFill/>
                    </a:lnT>
                    <a:lnB>
                      <a:noFill/>
                    </a:lnB>
                  </a:tcPr>
                </a:tc>
                <a:tc>
                  <a:txBody>
                    <a:bodyPr/>
                    <a:lstStyle/>
                    <a:p>
                      <a:pPr algn="r" fontAlgn="b"/>
                      <a:r>
                        <a:rPr lang="en-ZA" sz="1100" b="0" i="0" u="none" strike="noStrike">
                          <a:solidFill>
                            <a:srgbClr val="000000"/>
                          </a:solidFill>
                          <a:effectLst/>
                          <a:latin typeface="Calibri"/>
                        </a:rPr>
                        <a:t>2001</a:t>
                      </a:r>
                    </a:p>
                  </a:txBody>
                  <a:tcPr marL="9525" marR="9525" marT="9525" marB="0" anchor="b">
                    <a:lnL>
                      <a:noFill/>
                    </a:lnL>
                    <a:lnR>
                      <a:noFill/>
                    </a:lnR>
                    <a:lnT>
                      <a:noFill/>
                    </a:lnT>
                    <a:lnB>
                      <a:noFill/>
                    </a:lnB>
                  </a:tcPr>
                </a:tc>
                <a:tc>
                  <a:txBody>
                    <a:bodyPr/>
                    <a:lstStyle/>
                    <a:p>
                      <a:pPr algn="r" fontAlgn="b"/>
                      <a:r>
                        <a:rPr lang="en-ZA" sz="1100" b="0" i="0" u="none" strike="noStrike">
                          <a:solidFill>
                            <a:srgbClr val="000000"/>
                          </a:solidFill>
                          <a:effectLst/>
                          <a:latin typeface="Calibri"/>
                        </a:rPr>
                        <a:t>2018</a:t>
                      </a:r>
                    </a:p>
                  </a:txBody>
                  <a:tcPr marL="9525" marR="9525" marT="9525" marB="0" anchor="b">
                    <a:lnL>
                      <a:noFill/>
                    </a:lnL>
                    <a:lnR>
                      <a:noFill/>
                    </a:lnR>
                    <a:lnT>
                      <a:noFill/>
                    </a:lnT>
                    <a:lnB>
                      <a:noFill/>
                    </a:lnB>
                  </a:tcPr>
                </a:tc>
                <a:tc>
                  <a:txBody>
                    <a:bodyPr/>
                    <a:lstStyle/>
                    <a:p>
                      <a:pPr algn="r" fontAlgn="b"/>
                      <a:r>
                        <a:rPr lang="en-ZA" sz="1100" b="0" i="0" u="none" strike="noStrike">
                          <a:solidFill>
                            <a:srgbClr val="000000"/>
                          </a:solidFill>
                          <a:effectLst/>
                          <a:latin typeface="Calibri"/>
                        </a:rPr>
                        <a:t>2021</a:t>
                      </a:r>
                    </a:p>
                  </a:txBody>
                  <a:tcPr marL="9525" marR="9525" marT="9525" marB="0" anchor="b">
                    <a:lnL>
                      <a:noFill/>
                    </a:lnL>
                    <a:lnR>
                      <a:noFill/>
                    </a:lnR>
                    <a:lnT>
                      <a:noFill/>
                    </a:lnT>
                    <a:lnB>
                      <a:noFill/>
                    </a:lnB>
                  </a:tcPr>
                </a:tc>
              </a:tr>
              <a:tr h="471172">
                <a:tc>
                  <a:txBody>
                    <a:bodyPr/>
                    <a:lstStyle/>
                    <a:p>
                      <a:pPr algn="l" fontAlgn="b"/>
                      <a:r>
                        <a:rPr lang="en-ZA" sz="1100" b="1" i="0" u="none" strike="noStrike">
                          <a:solidFill>
                            <a:srgbClr val="000000"/>
                          </a:solidFill>
                          <a:effectLst/>
                          <a:latin typeface="Calibri"/>
                        </a:rPr>
                        <a:t>like</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60%</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62%</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59%</a:t>
                      </a:r>
                    </a:p>
                  </a:txBody>
                  <a:tcPr marL="9525" marR="9525" marT="9525" marB="0" anchor="b">
                    <a:lnL>
                      <a:noFill/>
                    </a:lnL>
                    <a:lnR>
                      <a:noFill/>
                    </a:lnR>
                    <a:lnT>
                      <a:noFill/>
                    </a:lnT>
                    <a:lnB>
                      <a:noFill/>
                    </a:lnB>
                  </a:tcPr>
                </a:tc>
              </a:tr>
              <a:tr h="471172">
                <a:tc>
                  <a:txBody>
                    <a:bodyPr/>
                    <a:lstStyle/>
                    <a:p>
                      <a:pPr algn="l" fontAlgn="b"/>
                      <a:r>
                        <a:rPr lang="en-ZA" sz="1100" b="1" i="0" u="none" strike="noStrike">
                          <a:solidFill>
                            <a:srgbClr val="000000"/>
                          </a:solidFill>
                          <a:effectLst/>
                          <a:latin typeface="Calibri"/>
                        </a:rPr>
                        <a:t>tolerate</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20%</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22%</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31%</a:t>
                      </a:r>
                    </a:p>
                  </a:txBody>
                  <a:tcPr marL="9525" marR="9525" marT="9525" marB="0" anchor="b">
                    <a:lnL>
                      <a:noFill/>
                    </a:lnL>
                    <a:lnR>
                      <a:noFill/>
                    </a:lnR>
                    <a:lnT>
                      <a:noFill/>
                    </a:lnT>
                    <a:lnB>
                      <a:noFill/>
                    </a:lnB>
                  </a:tcPr>
                </a:tc>
              </a:tr>
              <a:tr h="471172">
                <a:tc>
                  <a:txBody>
                    <a:bodyPr/>
                    <a:lstStyle/>
                    <a:p>
                      <a:pPr algn="l" fontAlgn="b"/>
                      <a:r>
                        <a:rPr lang="en-ZA" sz="1100" b="1" i="0" u="none" strike="noStrike">
                          <a:solidFill>
                            <a:srgbClr val="000000"/>
                          </a:solidFill>
                          <a:effectLst/>
                          <a:latin typeface="Calibri"/>
                        </a:rPr>
                        <a:t>dislike</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20%</a:t>
                      </a:r>
                    </a:p>
                  </a:txBody>
                  <a:tcPr marL="9525" marR="9525" marT="9525" marB="0" anchor="b">
                    <a:lnL>
                      <a:noFill/>
                    </a:lnL>
                    <a:lnR>
                      <a:noFill/>
                    </a:lnR>
                    <a:lnT>
                      <a:noFill/>
                    </a:lnT>
                    <a:lnB>
                      <a:noFill/>
                    </a:lnB>
                  </a:tcPr>
                </a:tc>
                <a:tc>
                  <a:txBody>
                    <a:bodyPr/>
                    <a:lstStyle/>
                    <a:p>
                      <a:pPr algn="r" fontAlgn="b"/>
                      <a:r>
                        <a:rPr lang="en-ZA" sz="1100" b="1" i="0" u="none" strike="noStrike">
                          <a:solidFill>
                            <a:srgbClr val="000000"/>
                          </a:solidFill>
                          <a:effectLst/>
                          <a:latin typeface="Calibri"/>
                        </a:rPr>
                        <a:t>16%</a:t>
                      </a:r>
                    </a:p>
                  </a:txBody>
                  <a:tcPr marL="9525" marR="9525" marT="9525" marB="0" anchor="b">
                    <a:lnL>
                      <a:noFill/>
                    </a:lnL>
                    <a:lnR>
                      <a:noFill/>
                    </a:lnR>
                    <a:lnT>
                      <a:noFill/>
                    </a:lnT>
                    <a:lnB>
                      <a:noFill/>
                    </a:lnB>
                  </a:tcPr>
                </a:tc>
                <a:tc>
                  <a:txBody>
                    <a:bodyPr/>
                    <a:lstStyle/>
                    <a:p>
                      <a:pPr algn="r" fontAlgn="b"/>
                      <a:r>
                        <a:rPr lang="en-ZA" sz="1100" b="1" i="0" u="none" strike="noStrike" dirty="0">
                          <a:solidFill>
                            <a:srgbClr val="000000"/>
                          </a:solidFill>
                          <a:effectLst/>
                          <a:latin typeface="Calibri"/>
                        </a:rPr>
                        <a:t>10%</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142578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Possible Solutions</a:t>
            </a:r>
            <a:br>
              <a:rPr lang="en-ZA" dirty="0" smtClean="0"/>
            </a:br>
            <a:r>
              <a:rPr lang="en-ZA" dirty="0" smtClean="0">
                <a:solidFill>
                  <a:schemeClr val="accent2"/>
                </a:solidFill>
              </a:rPr>
              <a:t>Very Important</a:t>
            </a:r>
            <a:r>
              <a:rPr lang="en-ZA" dirty="0" smtClean="0"/>
              <a:t>; </a:t>
            </a:r>
            <a:r>
              <a:rPr lang="en-ZA" dirty="0" smtClean="0">
                <a:solidFill>
                  <a:schemeClr val="bg1">
                    <a:lumMod val="50000"/>
                  </a:schemeClr>
                </a:solidFill>
              </a:rPr>
              <a:t>Less Important</a:t>
            </a:r>
            <a:r>
              <a:rPr lang="en-ZA" dirty="0" smtClean="0"/>
              <a:t>; </a:t>
            </a:r>
            <a:r>
              <a:rPr lang="en-ZA" dirty="0" smtClean="0">
                <a:solidFill>
                  <a:schemeClr val="tx2"/>
                </a:solidFill>
              </a:rPr>
              <a:t>N/A</a:t>
            </a:r>
            <a:endParaRPr lang="en-ZA" dirty="0">
              <a:solidFill>
                <a:schemeClr val="tx2"/>
              </a:solidFill>
            </a:endParaRPr>
          </a:p>
        </p:txBody>
      </p:sp>
      <p:sp>
        <p:nvSpPr>
          <p:cNvPr id="3" name="Content Placeholder 2"/>
          <p:cNvSpPr>
            <a:spLocks noGrp="1"/>
          </p:cNvSpPr>
          <p:nvPr>
            <p:ph idx="1"/>
          </p:nvPr>
        </p:nvSpPr>
        <p:spPr>
          <a:xfrm>
            <a:off x="263272" y="1698104"/>
            <a:ext cx="8229600" cy="4525963"/>
          </a:xfrm>
        </p:spPr>
        <p:txBody>
          <a:bodyPr>
            <a:noAutofit/>
          </a:bodyPr>
          <a:lstStyle/>
          <a:p>
            <a:r>
              <a:rPr lang="en-ZA" sz="2600" dirty="0" smtClean="0">
                <a:latin typeface="Bodoni MT Condensed" panose="02070606080606020203" pitchFamily="18" charset="0"/>
              </a:rPr>
              <a:t>Baboon proof house  </a:t>
            </a:r>
            <a:r>
              <a:rPr lang="en-ZA" sz="2600" dirty="0" smtClean="0">
                <a:solidFill>
                  <a:schemeClr val="accent6">
                    <a:lumMod val="75000"/>
                  </a:schemeClr>
                </a:solidFill>
                <a:latin typeface="Bodoni MT Condensed" panose="02070606080606020203" pitchFamily="18" charset="0"/>
              </a:rPr>
              <a:t>97%</a:t>
            </a:r>
          </a:p>
          <a:p>
            <a:r>
              <a:rPr lang="en-ZA" sz="2600" dirty="0" smtClean="0">
                <a:latin typeface="Bodoni MT Condensed" panose="02070606080606020203" pitchFamily="18" charset="0"/>
              </a:rPr>
              <a:t>Avoid conflict  </a:t>
            </a:r>
            <a:r>
              <a:rPr lang="en-ZA" sz="2600" dirty="0" smtClean="0">
                <a:solidFill>
                  <a:schemeClr val="accent6">
                    <a:lumMod val="75000"/>
                  </a:schemeClr>
                </a:solidFill>
                <a:latin typeface="Bodoni MT Condensed" panose="02070606080606020203" pitchFamily="18" charset="0"/>
              </a:rPr>
              <a:t>84%</a:t>
            </a:r>
          </a:p>
          <a:p>
            <a:r>
              <a:rPr lang="en-ZA" sz="2600" dirty="0" smtClean="0">
                <a:latin typeface="Bodoni MT Condensed" panose="02070606080606020203" pitchFamily="18" charset="0"/>
              </a:rPr>
              <a:t>Use electric fencing </a:t>
            </a:r>
            <a:r>
              <a:rPr lang="en-ZA" sz="2600" dirty="0" smtClean="0">
                <a:solidFill>
                  <a:schemeClr val="accent6">
                    <a:lumMod val="75000"/>
                  </a:schemeClr>
                </a:solidFill>
                <a:latin typeface="Bodoni MT Condensed" panose="02070606080606020203" pitchFamily="18" charset="0"/>
              </a:rPr>
              <a:t>15%</a:t>
            </a:r>
          </a:p>
          <a:p>
            <a:r>
              <a:rPr lang="en-ZA" sz="2600" dirty="0" smtClean="0">
                <a:latin typeface="Bodoni MT Condensed" panose="02070606080606020203" pitchFamily="18" charset="0"/>
              </a:rPr>
              <a:t>Home waste secure </a:t>
            </a:r>
            <a:r>
              <a:rPr lang="en-ZA" sz="2600" dirty="0" smtClean="0">
                <a:solidFill>
                  <a:schemeClr val="accent6">
                    <a:lumMod val="75000"/>
                  </a:schemeClr>
                </a:solidFill>
                <a:latin typeface="Bodoni MT Condensed" panose="02070606080606020203" pitchFamily="18" charset="0"/>
              </a:rPr>
              <a:t>99%</a:t>
            </a:r>
          </a:p>
          <a:p>
            <a:r>
              <a:rPr lang="en-ZA" sz="2600" dirty="0" smtClean="0">
                <a:latin typeface="Bodoni MT Condensed" panose="02070606080606020203" pitchFamily="18" charset="0"/>
              </a:rPr>
              <a:t>Employ Temp Info Officers  </a:t>
            </a:r>
            <a:r>
              <a:rPr lang="en-ZA" sz="2600" dirty="0" smtClean="0">
                <a:solidFill>
                  <a:schemeClr val="accent6">
                    <a:lumMod val="75000"/>
                  </a:schemeClr>
                </a:solidFill>
                <a:latin typeface="Bodoni MT Condensed" panose="02070606080606020203" pitchFamily="18" charset="0"/>
              </a:rPr>
              <a:t>31%</a:t>
            </a:r>
          </a:p>
          <a:p>
            <a:r>
              <a:rPr lang="en-ZA" sz="2600" dirty="0" smtClean="0">
                <a:latin typeface="Bodoni MT Condensed" panose="02070606080606020203" pitchFamily="18" charset="0"/>
              </a:rPr>
              <a:t>Employ outside monitors  </a:t>
            </a:r>
            <a:r>
              <a:rPr lang="en-ZA" sz="2600" dirty="0" smtClean="0">
                <a:solidFill>
                  <a:schemeClr val="accent6">
                    <a:lumMod val="75000"/>
                  </a:schemeClr>
                </a:solidFill>
                <a:latin typeface="Bodoni MT Condensed" panose="02070606080606020203" pitchFamily="18" charset="0"/>
              </a:rPr>
              <a:t>15%</a:t>
            </a:r>
          </a:p>
          <a:p>
            <a:r>
              <a:rPr lang="en-ZA" sz="2600" dirty="0" smtClean="0">
                <a:latin typeface="Bodoni MT Condensed" panose="02070606080606020203" pitchFamily="18" charset="0"/>
              </a:rPr>
              <a:t>Remove problem baboon  </a:t>
            </a:r>
            <a:r>
              <a:rPr lang="en-ZA" sz="2600" dirty="0" smtClean="0">
                <a:solidFill>
                  <a:schemeClr val="accent6">
                    <a:lumMod val="75000"/>
                  </a:schemeClr>
                </a:solidFill>
                <a:latin typeface="Bodoni MT Condensed" panose="02070606080606020203" pitchFamily="18" charset="0"/>
              </a:rPr>
              <a:t>30%</a:t>
            </a:r>
          </a:p>
          <a:p>
            <a:r>
              <a:rPr lang="en-ZA" sz="2600" dirty="0" smtClean="0">
                <a:latin typeface="Bodoni MT Condensed" panose="02070606080606020203" pitchFamily="18" charset="0"/>
              </a:rPr>
              <a:t>Work with authorities </a:t>
            </a:r>
            <a:r>
              <a:rPr lang="en-ZA" sz="2600" dirty="0" smtClean="0">
                <a:solidFill>
                  <a:schemeClr val="accent6">
                    <a:lumMod val="75000"/>
                  </a:schemeClr>
                </a:solidFill>
                <a:latin typeface="Bodoni MT Condensed" panose="02070606080606020203" pitchFamily="18" charset="0"/>
              </a:rPr>
              <a:t>56%</a:t>
            </a:r>
          </a:p>
          <a:p>
            <a:r>
              <a:rPr lang="en-ZA" sz="2600" dirty="0" smtClean="0">
                <a:latin typeface="Bodoni MT Condensed" panose="02070606080606020203" pitchFamily="18" charset="0"/>
              </a:rPr>
              <a:t>Municipal waste secure  </a:t>
            </a:r>
            <a:r>
              <a:rPr lang="en-ZA" sz="2600" dirty="0" smtClean="0">
                <a:solidFill>
                  <a:schemeClr val="accent6">
                    <a:lumMod val="75000"/>
                  </a:schemeClr>
                </a:solidFill>
                <a:latin typeface="Bodoni MT Condensed" panose="02070606080606020203" pitchFamily="18" charset="0"/>
              </a:rPr>
              <a:t>96%</a:t>
            </a:r>
          </a:p>
          <a:p>
            <a:r>
              <a:rPr lang="en-ZA" sz="2600" dirty="0" smtClean="0">
                <a:latin typeface="Bodoni MT Condensed" panose="02070606080606020203" pitchFamily="18" charset="0"/>
              </a:rPr>
              <a:t>New residents inform  </a:t>
            </a:r>
            <a:r>
              <a:rPr lang="en-ZA" sz="2600" dirty="0" smtClean="0">
                <a:solidFill>
                  <a:schemeClr val="accent6">
                    <a:lumMod val="75000"/>
                  </a:schemeClr>
                </a:solidFill>
                <a:latin typeface="Bodoni MT Condensed" panose="02070606080606020203" pitchFamily="18" charset="0"/>
              </a:rPr>
              <a:t>92%</a:t>
            </a:r>
            <a:endParaRPr lang="en-ZA" sz="2600" dirty="0">
              <a:solidFill>
                <a:schemeClr val="accent6">
                  <a:lumMod val="75000"/>
                </a:schemeClr>
              </a:solidFill>
              <a:latin typeface="Bodoni MT Condensed" panose="02070606080606020203"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1656" y="1786216"/>
            <a:ext cx="4114800"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2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Preferred reporting</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9906761"/>
              </p:ext>
            </p:extLst>
          </p:nvPr>
        </p:nvGraphicFramePr>
        <p:xfrm>
          <a:off x="457200" y="1484784"/>
          <a:ext cx="8229600"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00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Nature of the Challenge</a:t>
            </a:r>
            <a:endParaRPr lang="en-ZA" dirty="0"/>
          </a:p>
        </p:txBody>
      </p:sp>
      <p:sp>
        <p:nvSpPr>
          <p:cNvPr id="3" name="Content Placeholder 2"/>
          <p:cNvSpPr>
            <a:spLocks noGrp="1"/>
          </p:cNvSpPr>
          <p:nvPr>
            <p:ph idx="1"/>
          </p:nvPr>
        </p:nvSpPr>
        <p:spPr/>
        <p:txBody>
          <a:bodyPr/>
          <a:lstStyle/>
          <a:p>
            <a:r>
              <a:rPr lang="en-ZA" dirty="0" smtClean="0"/>
              <a:t>Reduce opportunities for human food</a:t>
            </a:r>
          </a:p>
          <a:p>
            <a:r>
              <a:rPr lang="en-ZA" dirty="0" smtClean="0"/>
              <a:t>Support understanding of baboons, baboon behaviour and appropriate norms to enhance coexistence</a:t>
            </a:r>
          </a:p>
          <a:p>
            <a:r>
              <a:rPr lang="en-ZA" dirty="0" smtClean="0"/>
              <a:t>Find ways to reduce R44 danger to humans and animals crossing from Klein </a:t>
            </a:r>
            <a:r>
              <a:rPr lang="en-ZA" dirty="0" err="1" smtClean="0"/>
              <a:t>Rooiels</a:t>
            </a:r>
            <a:endParaRPr lang="en-ZA" dirty="0" smtClean="0"/>
          </a:p>
          <a:p>
            <a:r>
              <a:rPr lang="en-ZA" dirty="0" smtClean="0"/>
              <a:t>Provide information to visitors, service providers and residents</a:t>
            </a:r>
          </a:p>
          <a:p>
            <a:endParaRPr lang="en-ZA" dirty="0"/>
          </a:p>
        </p:txBody>
      </p:sp>
    </p:spTree>
    <p:extLst>
      <p:ext uri="{BB962C8B-B14F-4D97-AF65-F5344CB8AC3E}">
        <p14:creationId xmlns:p14="http://schemas.microsoft.com/office/powerpoint/2010/main" val="23412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a:t>
            </a:r>
            <a:endParaRPr lang="en-ZA" dirty="0"/>
          </a:p>
        </p:txBody>
      </p:sp>
      <p:sp>
        <p:nvSpPr>
          <p:cNvPr id="3" name="Content Placeholder 2"/>
          <p:cNvSpPr>
            <a:spLocks noGrp="1"/>
          </p:cNvSpPr>
          <p:nvPr>
            <p:ph idx="1"/>
          </p:nvPr>
        </p:nvSpPr>
        <p:spPr>
          <a:xfrm>
            <a:off x="467544" y="1412776"/>
            <a:ext cx="8229600" cy="4525963"/>
          </a:xfrm>
        </p:spPr>
        <p:txBody>
          <a:bodyPr>
            <a:noAutofit/>
          </a:bodyPr>
          <a:lstStyle/>
          <a:p>
            <a:r>
              <a:rPr lang="en-ZA" sz="2800" dirty="0" smtClean="0"/>
              <a:t>177 responses (duplicate erfs kept comments only) </a:t>
            </a:r>
          </a:p>
          <a:p>
            <a:r>
              <a:rPr lang="en-ZA" sz="2800" dirty="0" smtClean="0"/>
              <a:t>163 analysed: 155 owners, 8 resident non-owners</a:t>
            </a:r>
          </a:p>
          <a:p>
            <a:r>
              <a:rPr lang="en-ZA" sz="2800" dirty="0" smtClean="0"/>
              <a:t>High proportion of questions answered but not all</a:t>
            </a:r>
          </a:p>
          <a:p>
            <a:r>
              <a:rPr lang="en-ZA" sz="2800" dirty="0" smtClean="0"/>
              <a:t>Comments questions it was erratic (why RE =157); (reason they got in=100);  (damage=50) </a:t>
            </a:r>
          </a:p>
          <a:p>
            <a:r>
              <a:rPr lang="en-ZA" sz="2800" dirty="0" smtClean="0"/>
              <a:t>127 Ideas to stop people feeding baboons – mainly educate but many say Fines if deliberate</a:t>
            </a:r>
          </a:p>
          <a:p>
            <a:r>
              <a:rPr lang="en-ZA" sz="2800" i="1" dirty="0" smtClean="0"/>
              <a:t>“An </a:t>
            </a:r>
            <a:r>
              <a:rPr lang="en-ZA" sz="2800" i="1" dirty="0"/>
              <a:t>awareness exhibit might be useful. Something that may interest visitors, but will also educate </a:t>
            </a:r>
            <a:r>
              <a:rPr lang="en-ZA" sz="2800" i="1" dirty="0" smtClean="0"/>
              <a:t>them</a:t>
            </a:r>
            <a:r>
              <a:rPr lang="en-ZA" sz="2800" dirty="0" smtClean="0"/>
              <a:t>”</a:t>
            </a:r>
          </a:p>
          <a:p>
            <a:pPr marL="0" indent="0">
              <a:buNone/>
            </a:pPr>
            <a:endParaRPr lang="en-ZA" sz="2800" dirty="0"/>
          </a:p>
        </p:txBody>
      </p:sp>
    </p:spTree>
    <p:extLst>
      <p:ext uri="{BB962C8B-B14F-4D97-AF65-F5344CB8AC3E}">
        <p14:creationId xmlns:p14="http://schemas.microsoft.com/office/powerpoint/2010/main" val="48881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smtClean="0"/>
              <a:t>Rooiels</a:t>
            </a:r>
            <a:r>
              <a:rPr lang="en-ZA" dirty="0" smtClean="0"/>
              <a:t> supports biodiversity and majority accept baboons</a:t>
            </a:r>
            <a:endParaRPr lang="en-ZA" dirty="0"/>
          </a:p>
        </p:txBody>
      </p:sp>
      <p:sp>
        <p:nvSpPr>
          <p:cNvPr id="3" name="Content Placeholder 2"/>
          <p:cNvSpPr>
            <a:spLocks noGrp="1"/>
          </p:cNvSpPr>
          <p:nvPr>
            <p:ph idx="1"/>
          </p:nvPr>
        </p:nvSpPr>
        <p:spPr/>
        <p:txBody>
          <a:bodyPr>
            <a:normAutofit/>
          </a:bodyPr>
          <a:lstStyle/>
          <a:p>
            <a:r>
              <a:rPr lang="en-ZA" dirty="0" smtClean="0"/>
              <a:t>Biodiversity </a:t>
            </a:r>
            <a:r>
              <a:rPr lang="en-ZA" dirty="0"/>
              <a:t>and wildlife in </a:t>
            </a:r>
            <a:r>
              <a:rPr lang="en-ZA" dirty="0" err="1"/>
              <a:t>Rooiels</a:t>
            </a:r>
            <a:r>
              <a:rPr lang="en-ZA" dirty="0"/>
              <a:t> was a factor in my/our decision to buy/move </a:t>
            </a:r>
            <a:r>
              <a:rPr lang="en-ZA" dirty="0" smtClean="0"/>
              <a:t>here</a:t>
            </a:r>
          </a:p>
          <a:p>
            <a:endParaRPr lang="en-ZA" dirty="0"/>
          </a:p>
          <a:p>
            <a:endParaRPr lang="en-ZA" dirty="0" smtClean="0"/>
          </a:p>
          <a:p>
            <a:endParaRPr lang="en-ZA" sz="1800" dirty="0" smtClean="0"/>
          </a:p>
          <a:p>
            <a:pPr marL="0" indent="0">
              <a:buNone/>
            </a:pPr>
            <a:r>
              <a:rPr lang="en-ZA" sz="2000" b="1" dirty="0" smtClean="0">
                <a:solidFill>
                  <a:schemeClr val="accent6">
                    <a:lumMod val="75000"/>
                  </a:schemeClr>
                </a:solidFill>
              </a:rPr>
              <a:t>          Fully agree    </a:t>
            </a:r>
            <a:r>
              <a:rPr lang="en-ZA" sz="2000" dirty="0" err="1" smtClean="0">
                <a:solidFill>
                  <a:schemeClr val="accent6"/>
                </a:solidFill>
              </a:rPr>
              <a:t>Agree</a:t>
            </a:r>
            <a:r>
              <a:rPr lang="en-ZA" sz="2000" dirty="0" smtClean="0"/>
              <a:t>      </a:t>
            </a:r>
            <a:r>
              <a:rPr lang="en-ZA" sz="2000" dirty="0" smtClean="0">
                <a:solidFill>
                  <a:schemeClr val="bg1">
                    <a:lumMod val="50000"/>
                  </a:schemeClr>
                </a:solidFill>
              </a:rPr>
              <a:t>Neutral </a:t>
            </a:r>
            <a:r>
              <a:rPr lang="en-ZA" sz="2000" dirty="0" smtClean="0"/>
              <a:t>     </a:t>
            </a:r>
            <a:r>
              <a:rPr lang="en-ZA" sz="2000" dirty="0" smtClean="0">
                <a:solidFill>
                  <a:schemeClr val="tx2">
                    <a:lumMod val="40000"/>
                    <a:lumOff val="60000"/>
                  </a:schemeClr>
                </a:solidFill>
              </a:rPr>
              <a:t>Disagree</a:t>
            </a:r>
            <a:r>
              <a:rPr lang="en-ZA" sz="2000" dirty="0" smtClean="0"/>
              <a:t>   </a:t>
            </a:r>
            <a:r>
              <a:rPr lang="en-ZA" sz="2000" b="1" dirty="0" smtClean="0">
                <a:solidFill>
                  <a:schemeClr val="tx2">
                    <a:lumMod val="75000"/>
                  </a:schemeClr>
                </a:solidFill>
              </a:rPr>
              <a:t>Strongly </a:t>
            </a:r>
            <a:r>
              <a:rPr lang="en-ZA" sz="2000" b="1" dirty="0">
                <a:solidFill>
                  <a:schemeClr val="tx2">
                    <a:lumMod val="75000"/>
                  </a:schemeClr>
                </a:solidFill>
              </a:rPr>
              <a:t>disagree</a:t>
            </a:r>
          </a:p>
          <a:p>
            <a:pPr marL="0" indent="0">
              <a:buNone/>
            </a:pPr>
            <a:endParaRPr lang="en-ZA" sz="1800" dirty="0" smtClean="0"/>
          </a:p>
          <a:p>
            <a:r>
              <a:rPr lang="en-ZA" dirty="0" smtClean="0"/>
              <a:t>Baboons </a:t>
            </a:r>
            <a:r>
              <a:rPr lang="en-ZA" dirty="0"/>
              <a:t>should be free to forage on the coastal fynbos in </a:t>
            </a:r>
            <a:r>
              <a:rPr lang="en-ZA" dirty="0" err="1"/>
              <a:t>Rooiels</a:t>
            </a:r>
            <a:endParaRPr lang="en-ZA" dirty="0"/>
          </a:p>
        </p:txBody>
      </p:sp>
      <p:pic>
        <p:nvPicPr>
          <p:cNvPr id="1026" name="Picture 2" descr="C:\Users\Kay\Documents\A 2018 Rooiels 2018 on\2021 Baboon task team\Survey\Presentation\image of baboons roaming in the fynbo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636912"/>
            <a:ext cx="6768752"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50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200" dirty="0"/>
              <a:t>The baboon troop of </a:t>
            </a:r>
            <a:r>
              <a:rPr lang="en-ZA" sz="3200" dirty="0" err="1"/>
              <a:t>Rooiels</a:t>
            </a:r>
            <a:r>
              <a:rPr lang="en-ZA" sz="3200" dirty="0"/>
              <a:t> is part of </a:t>
            </a:r>
            <a:r>
              <a:rPr lang="en-ZA" sz="3200" dirty="0" err="1"/>
              <a:t>Rooiels</a:t>
            </a:r>
            <a:r>
              <a:rPr lang="en-ZA" sz="3200" dirty="0"/>
              <a:t> and needs to be accepted and respected</a:t>
            </a:r>
            <a:br>
              <a:rPr lang="en-ZA" sz="3200" dirty="0"/>
            </a:br>
            <a:endParaRPr lang="en-ZA" sz="3200" dirty="0"/>
          </a:p>
        </p:txBody>
      </p:sp>
      <p:sp>
        <p:nvSpPr>
          <p:cNvPr id="3" name="Content Placeholder 2"/>
          <p:cNvSpPr>
            <a:spLocks noGrp="1"/>
          </p:cNvSpPr>
          <p:nvPr>
            <p:ph idx="1"/>
          </p:nvPr>
        </p:nvSpPr>
        <p:spPr/>
        <p:txBody>
          <a:bodyPr>
            <a:normAutofit/>
          </a:bodyPr>
          <a:lstStyle/>
          <a:p>
            <a:pPr marL="0" indent="0">
              <a:buNone/>
            </a:pPr>
            <a:endParaRPr lang="en-ZA" sz="2800" dirty="0" smtClean="0"/>
          </a:p>
          <a:p>
            <a:pPr marL="0" indent="0">
              <a:buNone/>
            </a:pPr>
            <a:endParaRPr lang="en-ZA" sz="2800" dirty="0"/>
          </a:p>
          <a:p>
            <a:pPr marL="0" indent="0">
              <a:buNone/>
            </a:pPr>
            <a:endParaRPr lang="en-ZA" sz="2800" dirty="0" smtClean="0"/>
          </a:p>
          <a:p>
            <a:pPr marL="0" indent="0">
              <a:buNone/>
            </a:pPr>
            <a:endParaRPr lang="en-ZA" sz="2800" dirty="0"/>
          </a:p>
          <a:p>
            <a:pPr marL="0" indent="0">
              <a:buNone/>
            </a:pPr>
            <a:endParaRPr lang="en-ZA" sz="2800" dirty="0" smtClean="0"/>
          </a:p>
          <a:p>
            <a:pPr marL="0" indent="0">
              <a:buNone/>
            </a:pPr>
            <a:endParaRPr lang="en-ZA" sz="2800" dirty="0"/>
          </a:p>
          <a:p>
            <a:pPr marL="0" indent="0">
              <a:buNone/>
            </a:pPr>
            <a:endParaRPr lang="en-ZA" sz="2800" dirty="0" smtClean="0"/>
          </a:p>
          <a:p>
            <a:pPr marL="0" indent="0">
              <a:buNone/>
            </a:pPr>
            <a:r>
              <a:rPr lang="en-ZA" sz="2400" dirty="0" smtClean="0"/>
              <a:t>1 Fully Agree  2 Agree  3 Neutral   4 Disagree  5 Strongly Disagree</a:t>
            </a:r>
            <a:endParaRPr lang="en-ZA" sz="2400" dirty="0"/>
          </a:p>
        </p:txBody>
      </p:sp>
      <p:graphicFrame>
        <p:nvGraphicFramePr>
          <p:cNvPr id="5" name="Chart 4"/>
          <p:cNvGraphicFramePr>
            <a:graphicFrameLocks/>
          </p:cNvGraphicFramePr>
          <p:nvPr>
            <p:extLst>
              <p:ext uri="{D42A27DB-BD31-4B8C-83A1-F6EECF244321}">
                <p14:modId xmlns:p14="http://schemas.microsoft.com/office/powerpoint/2010/main" val="1098323916"/>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967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dirty="0"/>
              <a:t>The baboon situation is out of hand.  It calls for new solutions and stricter control</a:t>
            </a:r>
            <a:r>
              <a:rPr lang="en-ZA" dirty="0"/>
              <a:t/>
            </a:r>
            <a:br>
              <a:rPr lang="en-ZA" dirty="0"/>
            </a:br>
            <a:endParaRPr lang="en-ZA" dirty="0"/>
          </a:p>
        </p:txBody>
      </p:sp>
      <p:sp>
        <p:nvSpPr>
          <p:cNvPr id="3" name="Content Placeholder 2"/>
          <p:cNvSpPr>
            <a:spLocks noGrp="1"/>
          </p:cNvSpPr>
          <p:nvPr>
            <p:ph idx="1"/>
          </p:nvPr>
        </p:nvSpPr>
        <p:spPr/>
        <p:txBody>
          <a:bodyPr>
            <a:normAutofit/>
          </a:bodyPr>
          <a:lstStyle/>
          <a:p>
            <a:endParaRPr lang="en-ZA" dirty="0" smtClean="0"/>
          </a:p>
          <a:p>
            <a:endParaRPr lang="en-ZA" dirty="0"/>
          </a:p>
          <a:p>
            <a:endParaRPr lang="en-ZA" dirty="0" smtClean="0"/>
          </a:p>
          <a:p>
            <a:endParaRPr lang="en-ZA" dirty="0"/>
          </a:p>
          <a:p>
            <a:endParaRPr lang="en-ZA" dirty="0" smtClean="0"/>
          </a:p>
          <a:p>
            <a:pPr marL="0" indent="0">
              <a:buNone/>
            </a:pPr>
            <a:endParaRPr lang="en-ZA" dirty="0" smtClean="0"/>
          </a:p>
          <a:p>
            <a:pPr marL="0" indent="0">
              <a:buNone/>
            </a:pPr>
            <a:r>
              <a:rPr lang="en-ZA" sz="2400" dirty="0" smtClean="0"/>
              <a:t>Percentage responses</a:t>
            </a:r>
          </a:p>
          <a:p>
            <a:pPr marL="0" indent="0">
              <a:buNone/>
            </a:pPr>
            <a:r>
              <a:rPr lang="en-ZA" sz="2400" dirty="0" smtClean="0"/>
              <a:t>1 </a:t>
            </a:r>
            <a:r>
              <a:rPr lang="en-ZA" sz="2400" dirty="0"/>
              <a:t>Fully Agree  2 Agree  3 Neutral   4 Disagree  5 Strongly Disagree</a:t>
            </a:r>
          </a:p>
          <a:p>
            <a:pPr marL="0" indent="0">
              <a:buNone/>
            </a:pPr>
            <a:endParaRPr lang="en-ZA" dirty="0" smtClean="0"/>
          </a:p>
          <a:p>
            <a:endParaRPr lang="en-ZA" dirty="0" smtClean="0"/>
          </a:p>
          <a:p>
            <a:endParaRPr lang="en-ZA" dirty="0"/>
          </a:p>
        </p:txBody>
      </p:sp>
      <p:graphicFrame>
        <p:nvGraphicFramePr>
          <p:cNvPr id="5" name="Chart 4"/>
          <p:cNvGraphicFramePr>
            <a:graphicFrameLocks/>
          </p:cNvGraphicFramePr>
          <p:nvPr>
            <p:extLst>
              <p:ext uri="{D42A27DB-BD31-4B8C-83A1-F6EECF244321}">
                <p14:modId xmlns:p14="http://schemas.microsoft.com/office/powerpoint/2010/main" val="1687574715"/>
              </p:ext>
            </p:extLst>
          </p:nvPr>
        </p:nvGraphicFramePr>
        <p:xfrm>
          <a:off x="1475656" y="1412776"/>
          <a:ext cx="5544616"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76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Stressful to live with baboons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9525319"/>
              </p:ext>
            </p:extLst>
          </p:nvPr>
        </p:nvGraphicFramePr>
        <p:xfrm>
          <a:off x="395536" y="1628800"/>
          <a:ext cx="4752528" cy="34563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47543148"/>
              </p:ext>
            </p:extLst>
          </p:nvPr>
        </p:nvGraphicFramePr>
        <p:xfrm>
          <a:off x="5580112" y="2132856"/>
          <a:ext cx="2952328" cy="2736303"/>
        </p:xfrm>
        <a:graphic>
          <a:graphicData uri="http://schemas.openxmlformats.org/drawingml/2006/table">
            <a:tbl>
              <a:tblPr/>
              <a:tblGrid>
                <a:gridCol w="2834236"/>
                <a:gridCol w="118092"/>
              </a:tblGrid>
              <a:tr h="738251">
                <a:tc>
                  <a:txBody>
                    <a:bodyPr/>
                    <a:lstStyle/>
                    <a:p>
                      <a:pPr algn="l" fontAlgn="ctr"/>
                      <a:r>
                        <a:rPr lang="en-ZA" sz="900" b="0" i="0" u="none" strike="noStrike" dirty="0">
                          <a:solidFill>
                            <a:srgbClr val="515151"/>
                          </a:solidFill>
                          <a:effectLst/>
                          <a:latin typeface="Segoe UI"/>
                        </a:rPr>
                        <a:t>Highly stressful</a:t>
                      </a:r>
                    </a:p>
                  </a:txBody>
                  <a:tcPr marL="9525" marR="9525" marT="9525" marB="0" anchor="ctr">
                    <a:lnL>
                      <a:noFill/>
                    </a:lnL>
                    <a:lnR>
                      <a:noFill/>
                    </a:lnR>
                    <a:lnT>
                      <a:noFill/>
                    </a:lnT>
                    <a:lnB>
                      <a:noFill/>
                    </a:lnB>
                    <a:solidFill>
                      <a:srgbClr val="C5D9F1"/>
                    </a:solidFill>
                  </a:tcPr>
                </a:tc>
                <a:tc>
                  <a:txBody>
                    <a:bodyPr/>
                    <a:lstStyle/>
                    <a:p>
                      <a:pPr algn="l" fontAlgn="ctr"/>
                      <a:r>
                        <a:rPr lang="en-ZA" sz="900" b="0" i="0" u="none" strike="noStrike">
                          <a:solidFill>
                            <a:srgbClr val="515151"/>
                          </a:solidFill>
                          <a:effectLst/>
                          <a:latin typeface="Segoe UI"/>
                        </a:rPr>
                        <a:t>10</a:t>
                      </a:r>
                    </a:p>
                  </a:txBody>
                  <a:tcPr marL="9525" marR="9525" marT="9525" marB="0" anchor="ctr">
                    <a:lnL>
                      <a:noFill/>
                    </a:lnL>
                    <a:lnR>
                      <a:noFill/>
                    </a:lnR>
                    <a:lnT>
                      <a:noFill/>
                    </a:lnT>
                    <a:lnB>
                      <a:noFill/>
                    </a:lnB>
                    <a:solidFill>
                      <a:srgbClr val="FFFFFF"/>
                    </a:solidFill>
                  </a:tcPr>
                </a:tc>
              </a:tr>
              <a:tr h="670536">
                <a:tc>
                  <a:txBody>
                    <a:bodyPr/>
                    <a:lstStyle/>
                    <a:p>
                      <a:pPr algn="l" fontAlgn="ctr"/>
                      <a:r>
                        <a:rPr lang="en-ZA" sz="900" b="0" i="0" u="none" strike="noStrike">
                          <a:solidFill>
                            <a:srgbClr val="515151"/>
                          </a:solidFill>
                          <a:effectLst/>
                          <a:latin typeface="Segoe UI"/>
                        </a:rPr>
                        <a:t>Stressful</a:t>
                      </a:r>
                    </a:p>
                  </a:txBody>
                  <a:tcPr marL="9525" marR="9525" marT="9525" marB="0" anchor="ctr">
                    <a:lnL>
                      <a:noFill/>
                    </a:lnL>
                    <a:lnR>
                      <a:noFill/>
                    </a:lnR>
                    <a:lnT>
                      <a:noFill/>
                    </a:lnT>
                    <a:lnB>
                      <a:noFill/>
                    </a:lnB>
                    <a:solidFill>
                      <a:srgbClr val="FABF8F"/>
                    </a:solidFill>
                  </a:tcPr>
                </a:tc>
                <a:tc>
                  <a:txBody>
                    <a:bodyPr/>
                    <a:lstStyle/>
                    <a:p>
                      <a:pPr algn="l" fontAlgn="ctr"/>
                      <a:r>
                        <a:rPr lang="en-ZA" sz="900" b="0" i="0" u="none" strike="noStrike">
                          <a:solidFill>
                            <a:srgbClr val="515151"/>
                          </a:solidFill>
                          <a:effectLst/>
                          <a:latin typeface="Segoe UI"/>
                        </a:rPr>
                        <a:t>14</a:t>
                      </a:r>
                    </a:p>
                  </a:txBody>
                  <a:tcPr marL="9525" marR="9525" marT="9525" marB="0" anchor="ctr">
                    <a:lnL>
                      <a:noFill/>
                    </a:lnL>
                    <a:lnR>
                      <a:noFill/>
                    </a:lnR>
                    <a:lnT>
                      <a:noFill/>
                    </a:lnT>
                    <a:lnB>
                      <a:noFill/>
                    </a:lnB>
                    <a:solidFill>
                      <a:srgbClr val="FFFFFF"/>
                    </a:solidFill>
                  </a:tcPr>
                </a:tc>
              </a:tr>
              <a:tr h="663758">
                <a:tc>
                  <a:txBody>
                    <a:bodyPr/>
                    <a:lstStyle/>
                    <a:p>
                      <a:pPr algn="l" fontAlgn="ctr"/>
                      <a:r>
                        <a:rPr lang="en-ZA" sz="900" b="0" i="0" u="none" strike="noStrike">
                          <a:solidFill>
                            <a:srgbClr val="515151"/>
                          </a:solidFill>
                          <a:effectLst/>
                          <a:latin typeface="Segoe UI"/>
                        </a:rPr>
                        <a:t>Somewhat stressful</a:t>
                      </a:r>
                    </a:p>
                  </a:txBody>
                  <a:tcPr marL="9525" marR="9525" marT="9525" marB="0" anchor="ctr">
                    <a:lnL>
                      <a:noFill/>
                    </a:lnL>
                    <a:lnR>
                      <a:noFill/>
                    </a:lnR>
                    <a:lnT>
                      <a:noFill/>
                    </a:lnT>
                    <a:lnB>
                      <a:noFill/>
                    </a:lnB>
                    <a:solidFill>
                      <a:srgbClr val="C4D79B"/>
                    </a:solidFill>
                  </a:tcPr>
                </a:tc>
                <a:tc>
                  <a:txBody>
                    <a:bodyPr/>
                    <a:lstStyle/>
                    <a:p>
                      <a:pPr algn="l" fontAlgn="ctr"/>
                      <a:r>
                        <a:rPr lang="en-ZA" sz="900" b="0" i="0" u="none" strike="noStrike">
                          <a:solidFill>
                            <a:srgbClr val="515151"/>
                          </a:solidFill>
                          <a:effectLst/>
                          <a:latin typeface="Segoe UI"/>
                        </a:rPr>
                        <a:t>46</a:t>
                      </a:r>
                    </a:p>
                  </a:txBody>
                  <a:tcPr marL="9525" marR="9525" marT="9525" marB="0" anchor="ctr">
                    <a:lnL>
                      <a:noFill/>
                    </a:lnL>
                    <a:lnR>
                      <a:noFill/>
                    </a:lnR>
                    <a:lnT>
                      <a:noFill/>
                    </a:lnT>
                    <a:lnB>
                      <a:noFill/>
                    </a:lnB>
                    <a:solidFill>
                      <a:srgbClr val="FFFFFF"/>
                    </a:solidFill>
                  </a:tcPr>
                </a:tc>
              </a:tr>
              <a:tr h="663758">
                <a:tc>
                  <a:txBody>
                    <a:bodyPr/>
                    <a:lstStyle/>
                    <a:p>
                      <a:pPr algn="l" fontAlgn="ctr"/>
                      <a:r>
                        <a:rPr lang="en-ZA" sz="900" b="0" i="0" u="none" strike="noStrike">
                          <a:solidFill>
                            <a:srgbClr val="515151"/>
                          </a:solidFill>
                          <a:effectLst/>
                          <a:latin typeface="Segoe UI"/>
                        </a:rPr>
                        <a:t>Not stressful</a:t>
                      </a:r>
                    </a:p>
                  </a:txBody>
                  <a:tcPr marL="9525" marR="9525" marT="9525" marB="0" anchor="ctr">
                    <a:lnL>
                      <a:noFill/>
                    </a:lnL>
                    <a:lnR>
                      <a:noFill/>
                    </a:lnR>
                    <a:lnT>
                      <a:noFill/>
                    </a:lnT>
                    <a:lnB>
                      <a:noFill/>
                    </a:lnB>
                    <a:solidFill>
                      <a:srgbClr val="B1A0C7"/>
                    </a:solidFill>
                  </a:tcPr>
                </a:tc>
                <a:tc>
                  <a:txBody>
                    <a:bodyPr/>
                    <a:lstStyle/>
                    <a:p>
                      <a:pPr algn="l" fontAlgn="ctr"/>
                      <a:r>
                        <a:rPr lang="en-ZA" sz="900" b="0" i="0" u="none" strike="noStrike" dirty="0">
                          <a:solidFill>
                            <a:srgbClr val="515151"/>
                          </a:solidFill>
                          <a:effectLst/>
                          <a:latin typeface="Segoe UI"/>
                        </a:rPr>
                        <a:t>87</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1719162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measures do </a:t>
            </a:r>
            <a:r>
              <a:rPr lang="en-ZA" dirty="0" err="1" smtClean="0"/>
              <a:t>Rooielsers</a:t>
            </a:r>
            <a:r>
              <a:rPr lang="en-ZA" dirty="0" smtClean="0"/>
              <a:t/>
            </a:r>
            <a:br>
              <a:rPr lang="en-ZA" dirty="0" smtClean="0"/>
            </a:br>
            <a:r>
              <a:rPr lang="en-ZA" dirty="0" smtClean="0"/>
              <a:t> have in place</a:t>
            </a:r>
            <a:endParaRPr lang="en-ZA" dirty="0"/>
          </a:p>
        </p:txBody>
      </p:sp>
      <p:sp>
        <p:nvSpPr>
          <p:cNvPr id="3" name="Content Placeholder 2"/>
          <p:cNvSpPr>
            <a:spLocks noGrp="1"/>
          </p:cNvSpPr>
          <p:nvPr>
            <p:ph idx="1"/>
          </p:nvPr>
        </p:nvSpPr>
        <p:spPr/>
        <p:txBody>
          <a:bodyPr>
            <a:normAutofit fontScale="77500" lnSpcReduction="20000"/>
          </a:bodyPr>
          <a:lstStyle/>
          <a:p>
            <a:r>
              <a:rPr lang="en-ZA" dirty="0" smtClean="0"/>
              <a:t>119 - Baboon </a:t>
            </a:r>
            <a:r>
              <a:rPr lang="en-ZA" dirty="0"/>
              <a:t>proof bin on property </a:t>
            </a:r>
            <a:r>
              <a:rPr lang="en-US" dirty="0" smtClean="0"/>
              <a:t>  </a:t>
            </a:r>
            <a:endParaRPr lang="en-ZA" dirty="0"/>
          </a:p>
          <a:p>
            <a:r>
              <a:rPr lang="en-ZA" dirty="0" smtClean="0"/>
              <a:t>133 - Bars </a:t>
            </a:r>
            <a:r>
              <a:rPr lang="en-ZA" dirty="0"/>
              <a:t>that are no more than 7 cm </a:t>
            </a:r>
            <a:r>
              <a:rPr lang="en-ZA" dirty="0" smtClean="0"/>
              <a:t>		</a:t>
            </a:r>
            <a:r>
              <a:rPr lang="en-ZA" dirty="0"/>
              <a:t>	 </a:t>
            </a:r>
            <a:endParaRPr lang="en-ZA" dirty="0" smtClean="0"/>
          </a:p>
          <a:p>
            <a:pPr marL="0" indent="0">
              <a:buNone/>
            </a:pPr>
            <a:r>
              <a:rPr lang="en-ZA" dirty="0"/>
              <a:t>	</a:t>
            </a:r>
            <a:r>
              <a:rPr lang="en-ZA" dirty="0" smtClean="0"/>
              <a:t>OR </a:t>
            </a:r>
            <a:r>
              <a:rPr lang="en-ZA" dirty="0"/>
              <a:t>window </a:t>
            </a:r>
            <a:r>
              <a:rPr lang="en-ZA" dirty="0" smtClean="0"/>
              <a:t>restrictors </a:t>
            </a:r>
            <a:r>
              <a:rPr lang="en-ZA" dirty="0"/>
              <a:t>on windows that open </a:t>
            </a:r>
          </a:p>
          <a:p>
            <a:r>
              <a:rPr lang="en-ZA" dirty="0" smtClean="0"/>
              <a:t>91   - </a:t>
            </a:r>
            <a:r>
              <a:rPr lang="en-ZA" dirty="0" err="1" smtClean="0"/>
              <a:t>Trellidors</a:t>
            </a:r>
            <a:r>
              <a:rPr lang="en-ZA" dirty="0" smtClean="0"/>
              <a:t>/security </a:t>
            </a:r>
            <a:r>
              <a:rPr lang="en-ZA" dirty="0"/>
              <a:t>gates </a:t>
            </a:r>
            <a:r>
              <a:rPr lang="en-ZA" dirty="0" smtClean="0"/>
              <a:t>/Shutters</a:t>
            </a:r>
          </a:p>
          <a:p>
            <a:r>
              <a:rPr lang="en-ZA" dirty="0" smtClean="0"/>
              <a:t>17   - Electric </a:t>
            </a:r>
            <a:r>
              <a:rPr lang="en-ZA" dirty="0"/>
              <a:t>fencing on property </a:t>
            </a:r>
          </a:p>
          <a:p>
            <a:r>
              <a:rPr lang="en-ZA" dirty="0" smtClean="0"/>
              <a:t>18   - Electric </a:t>
            </a:r>
            <a:r>
              <a:rPr lang="en-ZA" dirty="0"/>
              <a:t>wiring on portion or perimeter of house </a:t>
            </a:r>
          </a:p>
          <a:p>
            <a:r>
              <a:rPr lang="en-ZA" dirty="0" smtClean="0"/>
              <a:t>136 - Strict </a:t>
            </a:r>
            <a:r>
              <a:rPr lang="en-ZA" dirty="0"/>
              <a:t>house rules to prevent baboon entry </a:t>
            </a:r>
          </a:p>
          <a:p>
            <a:r>
              <a:rPr lang="en-ZA" dirty="0" smtClean="0"/>
              <a:t>133  - Education </a:t>
            </a:r>
            <a:r>
              <a:rPr lang="en-ZA" dirty="0"/>
              <a:t>of children and visitors on how to behave around baboons </a:t>
            </a:r>
          </a:p>
          <a:p>
            <a:r>
              <a:rPr lang="en-ZA" sz="2900" dirty="0" smtClean="0"/>
              <a:t>Other – e.g. do not display food; round door knobs; sliders on doors; do not leave bins out; security grill on </a:t>
            </a:r>
            <a:r>
              <a:rPr lang="en-ZA" sz="2900" dirty="0" err="1" smtClean="0"/>
              <a:t>stoep</a:t>
            </a:r>
            <a:r>
              <a:rPr lang="en-ZA" sz="2900" dirty="0" smtClean="0"/>
              <a:t> while eating; keep catty ready; keep dog inside; have signs up inside house</a:t>
            </a:r>
            <a:endParaRPr lang="en-ZA" sz="2900" dirty="0"/>
          </a:p>
        </p:txBody>
      </p:sp>
    </p:spTree>
    <p:extLst>
      <p:ext uri="{BB962C8B-B14F-4D97-AF65-F5344CB8AC3E}">
        <p14:creationId xmlns:p14="http://schemas.microsoft.com/office/powerpoint/2010/main" val="411116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Comments</a:t>
            </a:r>
            <a:endParaRPr lang="en-ZA" dirty="0"/>
          </a:p>
        </p:txBody>
      </p:sp>
      <p:sp>
        <p:nvSpPr>
          <p:cNvPr id="3" name="Content Placeholder 2"/>
          <p:cNvSpPr>
            <a:spLocks noGrp="1"/>
          </p:cNvSpPr>
          <p:nvPr>
            <p:ph idx="1"/>
          </p:nvPr>
        </p:nvSpPr>
        <p:spPr/>
        <p:txBody>
          <a:bodyPr>
            <a:normAutofit lnSpcReduction="10000"/>
          </a:bodyPr>
          <a:lstStyle/>
          <a:p>
            <a:r>
              <a:rPr lang="en-ZA" dirty="0" smtClean="0"/>
              <a:t>Comments describing Incidents – </a:t>
            </a:r>
          </a:p>
          <a:p>
            <a:pPr marL="0" indent="0">
              <a:buNone/>
            </a:pPr>
            <a:r>
              <a:rPr lang="en-ZA" sz="2600" dirty="0" smtClean="0"/>
              <a:t>most from </a:t>
            </a:r>
            <a:r>
              <a:rPr lang="en-ZA" sz="2600" dirty="0"/>
              <a:t>those who have had incidents where they are frightened and affected.  Most of those who dislike the baboons have had such incidents.  Others who have had incidents still like or tolerate the baboons</a:t>
            </a:r>
            <a:r>
              <a:rPr lang="en-ZA" sz="2600" dirty="0" smtClean="0"/>
              <a:t>. A few described positive incidents.</a:t>
            </a:r>
          </a:p>
          <a:p>
            <a:r>
              <a:rPr lang="en-ZA" dirty="0" smtClean="0"/>
              <a:t>With around 2500 comments, every compilation will be different.  The focus of the Compilation done was on “mining” the comments for ideas to address issues</a:t>
            </a:r>
            <a:endParaRPr lang="en-ZA" dirty="0"/>
          </a:p>
        </p:txBody>
      </p:sp>
    </p:spTree>
    <p:extLst>
      <p:ext uri="{BB962C8B-B14F-4D97-AF65-F5344CB8AC3E}">
        <p14:creationId xmlns:p14="http://schemas.microsoft.com/office/powerpoint/2010/main" val="159062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Prefer </a:t>
            </a:r>
            <a:r>
              <a:rPr lang="en-ZA" b="1" dirty="0" smtClean="0"/>
              <a:t>not</a:t>
            </a:r>
            <a:r>
              <a:rPr lang="en-ZA" dirty="0" smtClean="0"/>
              <a:t> come…..</a:t>
            </a:r>
            <a:endParaRPr lang="en-ZA" dirty="0"/>
          </a:p>
        </p:txBody>
      </p:sp>
      <p:sp>
        <p:nvSpPr>
          <p:cNvPr id="3" name="Content Placeholder 2"/>
          <p:cNvSpPr>
            <a:spLocks noGrp="1"/>
          </p:cNvSpPr>
          <p:nvPr>
            <p:ph idx="1"/>
          </p:nvPr>
        </p:nvSpPr>
        <p:spPr/>
        <p:txBody>
          <a:bodyPr>
            <a:normAutofit fontScale="70000" lnSpcReduction="20000"/>
          </a:bodyPr>
          <a:lstStyle/>
          <a:p>
            <a:endParaRPr lang="en-ZA" dirty="0" smtClean="0"/>
          </a:p>
          <a:p>
            <a:endParaRPr lang="en-ZA" dirty="0"/>
          </a:p>
          <a:p>
            <a:endParaRPr lang="en-ZA" dirty="0" smtClean="0"/>
          </a:p>
          <a:p>
            <a:endParaRPr lang="en-ZA" dirty="0"/>
          </a:p>
          <a:p>
            <a:endParaRPr lang="en-ZA" dirty="0" smtClean="0"/>
          </a:p>
          <a:p>
            <a:endParaRPr lang="en-ZA" dirty="0"/>
          </a:p>
          <a:p>
            <a:pPr marL="0" indent="0">
              <a:buNone/>
            </a:pPr>
            <a:r>
              <a:rPr lang="en-ZA" b="1" dirty="0" smtClean="0">
                <a:solidFill>
                  <a:srgbClr val="00B050"/>
                </a:solidFill>
              </a:rPr>
              <a:t>      </a:t>
            </a:r>
          </a:p>
          <a:p>
            <a:pPr marL="0" indent="0">
              <a:buNone/>
            </a:pPr>
            <a:endParaRPr lang="en-ZA" sz="2600" b="1" dirty="0" smtClean="0">
              <a:solidFill>
                <a:srgbClr val="00B050"/>
              </a:solidFill>
            </a:endParaRPr>
          </a:p>
          <a:p>
            <a:pPr marL="0" indent="0">
              <a:buNone/>
            </a:pPr>
            <a:endParaRPr lang="en-ZA" sz="2600" b="1" dirty="0">
              <a:solidFill>
                <a:srgbClr val="00B050"/>
              </a:solidFill>
            </a:endParaRPr>
          </a:p>
          <a:p>
            <a:pPr marL="0" indent="0">
              <a:buNone/>
            </a:pPr>
            <a:endParaRPr lang="en-ZA" sz="2600" b="1" dirty="0" smtClean="0">
              <a:solidFill>
                <a:srgbClr val="00B050"/>
              </a:solidFill>
            </a:endParaRPr>
          </a:p>
          <a:p>
            <a:pPr marL="0" indent="0">
              <a:buNone/>
            </a:pPr>
            <a:endParaRPr lang="en-ZA" sz="2600" b="1" dirty="0">
              <a:solidFill>
                <a:srgbClr val="00B050"/>
              </a:solidFill>
            </a:endParaRPr>
          </a:p>
          <a:p>
            <a:pPr marL="0" indent="0">
              <a:buNone/>
            </a:pPr>
            <a:endParaRPr lang="en-ZA" sz="2600" b="1" dirty="0" smtClean="0">
              <a:solidFill>
                <a:srgbClr val="00B050"/>
              </a:solidFill>
            </a:endParaRPr>
          </a:p>
          <a:p>
            <a:pPr marL="0" indent="0">
              <a:buNone/>
            </a:pPr>
            <a:r>
              <a:rPr lang="en-ZA" sz="3400" b="1" dirty="0" smtClean="0">
                <a:solidFill>
                  <a:srgbClr val="00B050"/>
                </a:solidFill>
              </a:rPr>
              <a:t>Into House (132)  </a:t>
            </a:r>
            <a:r>
              <a:rPr lang="en-ZA" sz="3400" b="1" dirty="0" smtClean="0">
                <a:solidFill>
                  <a:schemeClr val="accent6">
                    <a:lumMod val="75000"/>
                  </a:schemeClr>
                </a:solidFill>
              </a:rPr>
              <a:t>Onto house/car (74)  </a:t>
            </a:r>
            <a:r>
              <a:rPr lang="en-ZA" sz="3400" b="1" dirty="0" smtClean="0">
                <a:solidFill>
                  <a:srgbClr val="0070C0"/>
                </a:solidFill>
              </a:rPr>
              <a:t>Into Erf (43)  </a:t>
            </a:r>
            <a:r>
              <a:rPr lang="en-ZA" sz="3400" b="1" dirty="0" smtClean="0">
                <a:solidFill>
                  <a:srgbClr val="FF0000"/>
                </a:solidFill>
              </a:rPr>
              <a:t>Into RE (19)</a:t>
            </a:r>
            <a:endParaRPr lang="en-ZA" sz="3400" b="1" dirty="0" smtClean="0">
              <a:solidFill>
                <a:schemeClr val="accent6">
                  <a:lumMod val="75000"/>
                </a:schemeClr>
              </a:solidFill>
            </a:endParaRPr>
          </a:p>
          <a:p>
            <a:pPr marL="0" indent="0">
              <a:buNone/>
            </a:pPr>
            <a:r>
              <a:rPr lang="en-ZA" dirty="0" smtClean="0"/>
              <a:t>           </a:t>
            </a:r>
            <a:endParaRPr lang="en-ZA" sz="3000" dirty="0"/>
          </a:p>
        </p:txBody>
      </p:sp>
      <p:pic>
        <p:nvPicPr>
          <p:cNvPr id="1026" name="Picture 2" descr="C:\Users\Kay\Documents\A 2018 Rooiels 2018 on\2021 Baboon task team\Survey\Presentation\come int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0"/>
            <a:ext cx="6984776" cy="349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894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994</TotalTime>
  <Words>812</Words>
  <Application>Microsoft Office PowerPoint</Application>
  <PresentationFormat>On-screen Show (4:3)</PresentationFormat>
  <Paragraphs>127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Baboon Coexistence Survey</vt:lpstr>
      <vt:lpstr>Overview</vt:lpstr>
      <vt:lpstr>Rooiels supports biodiversity and majority accept baboons</vt:lpstr>
      <vt:lpstr>The baboon troop of Rooiels is part of Rooiels and needs to be accepted and respected </vt:lpstr>
      <vt:lpstr>The baboon situation is out of hand.  It calls for new solutions and stricter control </vt:lpstr>
      <vt:lpstr>How Stressful to live with baboons</vt:lpstr>
      <vt:lpstr>What measures do Rooielsers  have in place</vt:lpstr>
      <vt:lpstr>Comments</vt:lpstr>
      <vt:lpstr>Prefer not come…..</vt:lpstr>
      <vt:lpstr>What does coexistence mean to you The majority say enjoy them and favour coexistence, some ok to coexist if we keep them wild and avoid feeding them &amp; around 20 were negative about coexistence </vt:lpstr>
      <vt:lpstr>What does coexistence meant to you  Continued – small sample extract of the different kinds of opinions</vt:lpstr>
      <vt:lpstr>Feeling about baboons (1) 2001  (2) 2018  (3) 2021</vt:lpstr>
      <vt:lpstr>Possible Solutions Very Important; Less Important; N/A</vt:lpstr>
      <vt:lpstr>Preferred reporting</vt:lpstr>
      <vt:lpstr>Nature of the Challenge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Baboon Coexistence Survey</dc:title>
  <dc:creator>RE</dc:creator>
  <cp:lastModifiedBy>RE</cp:lastModifiedBy>
  <cp:revision>44</cp:revision>
  <dcterms:created xsi:type="dcterms:W3CDTF">2021-11-18T11:39:46Z</dcterms:created>
  <dcterms:modified xsi:type="dcterms:W3CDTF">2021-11-21T19:57:07Z</dcterms:modified>
</cp:coreProperties>
</file>