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9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74660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090756a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090756a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55121e9f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55121e9f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55142aa3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55142aa3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91e1f3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91e1f3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14803" b="14803"/>
          <a:stretch/>
        </p:blipFill>
        <p:spPr>
          <a:xfrm>
            <a:off x="150" y="0"/>
            <a:ext cx="914400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90250" y="169975"/>
            <a:ext cx="6227100" cy="40908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Rooiels</a:t>
            </a:r>
            <a:r>
              <a:rPr lang="en" sz="4800" b="1"/>
              <a:t>: </a:t>
            </a:r>
            <a:endParaRPr sz="4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2010 to 2019</a:t>
            </a:r>
            <a:endParaRPr sz="4800"/>
          </a:p>
        </p:txBody>
      </p:sp>
      <p:sp>
        <p:nvSpPr>
          <p:cNvPr id="56" name="Google Shape;56;p13"/>
          <p:cNvSpPr txBox="1"/>
          <p:nvPr/>
        </p:nvSpPr>
        <p:spPr>
          <a:xfrm>
            <a:off x="8237250" y="4659675"/>
            <a:ext cx="7333200" cy="855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@roxy.j</a:t>
            </a:r>
            <a:endParaRPr sz="18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4"/>
          <p:cNvCxnSpPr>
            <a:endCxn id="62" idx="2"/>
          </p:cNvCxnSpPr>
          <p:nvPr/>
        </p:nvCxnSpPr>
        <p:spPr>
          <a:xfrm rot="10800000" flipH="1">
            <a:off x="2317089" y="2198861"/>
            <a:ext cx="3524100" cy="25500"/>
          </a:xfrm>
          <a:prstGeom prst="straightConnector1">
            <a:avLst/>
          </a:prstGeom>
          <a:noFill/>
          <a:ln w="19050" cap="flat" cmpd="sng">
            <a:solidFill>
              <a:srgbClr val="FCE5CD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Google Shape;63;p14"/>
          <p:cNvSpPr/>
          <p:nvPr/>
        </p:nvSpPr>
        <p:spPr>
          <a:xfrm>
            <a:off x="2029171" y="1663042"/>
            <a:ext cx="1097100" cy="1097100"/>
          </a:xfrm>
          <a:prstGeom prst="ellipse">
            <a:avLst/>
          </a:prstGeom>
          <a:solidFill>
            <a:srgbClr val="F6B26B"/>
          </a:solidFill>
          <a:ln w="19050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5841189" y="1438661"/>
            <a:ext cx="1520400" cy="1520400"/>
          </a:xfrm>
          <a:prstGeom prst="ellipse">
            <a:avLst/>
          </a:prstGeom>
          <a:solidFill>
            <a:srgbClr val="FF9900"/>
          </a:solidFill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224825" y="189775"/>
            <a:ext cx="134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22612" y="2015538"/>
            <a:ext cx="1814100" cy="392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Roboto"/>
                <a:ea typeface="Roboto"/>
                <a:cs typeface="Roboto"/>
                <a:sym typeface="Roboto"/>
              </a:rPr>
              <a:t>2010</a:t>
            </a:r>
            <a:endParaRPr sz="30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2029175" y="221125"/>
            <a:ext cx="3445800" cy="10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+/- 20% permanent residents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Most &gt;50 years old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6094337" y="2002788"/>
            <a:ext cx="1814100" cy="392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Roboto"/>
                <a:ea typeface="Roboto"/>
                <a:cs typeface="Roboto"/>
                <a:sym typeface="Roboto"/>
              </a:rPr>
              <a:t>2019</a:t>
            </a:r>
            <a:endParaRPr sz="30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5935925" y="202650"/>
            <a:ext cx="3850200" cy="12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125 permanent residents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20-25% &lt;50 years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 flipH="1">
            <a:off x="2022600" y="189775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4"/>
          <p:cNvCxnSpPr/>
          <p:nvPr/>
        </p:nvCxnSpPr>
        <p:spPr>
          <a:xfrm flipH="1">
            <a:off x="5841200" y="189775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171825" y="2959050"/>
            <a:ext cx="22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2029175" y="2959050"/>
            <a:ext cx="3445800" cy="10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REC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RERA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Boat Club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3" name="Google Shape;73;p14"/>
          <p:cNvCxnSpPr/>
          <p:nvPr/>
        </p:nvCxnSpPr>
        <p:spPr>
          <a:xfrm flipH="1">
            <a:off x="2022600" y="3048750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/>
          <p:nvPr/>
        </p:nvCxnSpPr>
        <p:spPr>
          <a:xfrm flipH="1">
            <a:off x="5802900" y="3124950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5879100" y="3048125"/>
            <a:ext cx="3341100" cy="199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REC, RERA, Boat Club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RESA, REDI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WhatsApp: Village People, Block Watch, Patrol Group, Numba 1 Ladies 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63500" y="4864100"/>
            <a:ext cx="5651400" cy="1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References: Urban Dynamics WC; May 2010 Survey: Aalbers, Milne, Odendaal, 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Google Shape;81;p15"/>
          <p:cNvCxnSpPr>
            <a:endCxn id="82" idx="2"/>
          </p:cNvCxnSpPr>
          <p:nvPr/>
        </p:nvCxnSpPr>
        <p:spPr>
          <a:xfrm rot="10800000" flipH="1">
            <a:off x="2317089" y="2198861"/>
            <a:ext cx="3524100" cy="25500"/>
          </a:xfrm>
          <a:prstGeom prst="straightConnector1">
            <a:avLst/>
          </a:prstGeom>
          <a:noFill/>
          <a:ln w="19050" cap="flat" cmpd="sng">
            <a:solidFill>
              <a:srgbClr val="FCE5CD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83" name="Google Shape;83;p15"/>
          <p:cNvSpPr/>
          <p:nvPr/>
        </p:nvSpPr>
        <p:spPr>
          <a:xfrm>
            <a:off x="2029171" y="1663042"/>
            <a:ext cx="1097100" cy="1097100"/>
          </a:xfrm>
          <a:prstGeom prst="ellipse">
            <a:avLst/>
          </a:prstGeom>
          <a:solidFill>
            <a:srgbClr val="F6B26B"/>
          </a:solidFill>
          <a:ln w="19050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5841189" y="1438661"/>
            <a:ext cx="1520400" cy="1520400"/>
          </a:xfrm>
          <a:prstGeom prst="ellipse">
            <a:avLst/>
          </a:prstGeom>
          <a:solidFill>
            <a:srgbClr val="FF9900"/>
          </a:solidFill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224825" y="189775"/>
            <a:ext cx="134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Land use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2022612" y="2015538"/>
            <a:ext cx="1814100" cy="392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Roboto"/>
                <a:ea typeface="Roboto"/>
                <a:cs typeface="Roboto"/>
                <a:sym typeface="Roboto"/>
              </a:rPr>
              <a:t>2010</a:t>
            </a:r>
            <a:endParaRPr sz="30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2029175" y="68725"/>
            <a:ext cx="3445800" cy="10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75% stands developed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2 restaurants &amp; shop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3 guest accomm. 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6094337" y="2002788"/>
            <a:ext cx="1814100" cy="392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Roboto"/>
                <a:ea typeface="Roboto"/>
                <a:cs typeface="Roboto"/>
                <a:sym typeface="Roboto"/>
              </a:rPr>
              <a:t>2019</a:t>
            </a:r>
            <a:endParaRPr sz="30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5935925" y="50250"/>
            <a:ext cx="3850200" cy="12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81% stands developed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3 restaurants, shop, RESA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28+ guest accomm (Airbnb)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9" name="Google Shape;89;p15"/>
          <p:cNvCxnSpPr/>
          <p:nvPr/>
        </p:nvCxnSpPr>
        <p:spPr>
          <a:xfrm flipH="1">
            <a:off x="2022600" y="189775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" name="Google Shape;90;p15"/>
          <p:cNvCxnSpPr/>
          <p:nvPr/>
        </p:nvCxnSpPr>
        <p:spPr>
          <a:xfrm flipH="1">
            <a:off x="5841200" y="189775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171825" y="2959050"/>
            <a:ext cx="22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Infrastructure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>
            <a:off x="2029175" y="2959050"/>
            <a:ext cx="3445800" cy="10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Gravel roads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Adequate water supply, constrained during peak season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3" name="Google Shape;93;p15"/>
          <p:cNvCxnSpPr/>
          <p:nvPr/>
        </p:nvCxnSpPr>
        <p:spPr>
          <a:xfrm flipH="1">
            <a:off x="2022600" y="3048750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" name="Google Shape;94;p15"/>
          <p:cNvCxnSpPr/>
          <p:nvPr/>
        </p:nvCxnSpPr>
        <p:spPr>
          <a:xfrm flipH="1">
            <a:off x="5802900" y="3124950"/>
            <a:ext cx="4500" cy="115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5879100" y="3048125"/>
            <a:ext cx="3341100" cy="199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Gravel and paved roads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Roboto"/>
                <a:ea typeface="Roboto"/>
                <a:cs typeface="Roboto"/>
                <a:sym typeface="Roboto"/>
              </a:rPr>
              <a:t>Adequate water supply, frequent leaks</a:t>
            </a:r>
            <a:endParaRPr>
              <a:solidFill>
                <a:srgbClr val="F3F3F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63500" y="4864100"/>
            <a:ext cx="5651400" cy="1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References: Urban Dynamics WC; May 2010 Survey: Aalbers, Milne, Odendaal, 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6"/>
          <p:cNvPicPr preferRelativeResize="0"/>
          <p:nvPr/>
        </p:nvPicPr>
        <p:blipFill rotWithShape="1">
          <a:blip r:embed="rId3">
            <a:alphaModFix/>
          </a:blip>
          <a:srcRect l="5332" r="5341"/>
          <a:stretch/>
        </p:blipFill>
        <p:spPr>
          <a:xfrm>
            <a:off x="-9150" y="0"/>
            <a:ext cx="459449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Let’s review the growth of the last ten years, so that we can </a:t>
            </a:r>
            <a:r>
              <a:rPr lang="en" sz="2400" b="1">
                <a:solidFill>
                  <a:srgbClr val="FF9900"/>
                </a:solidFill>
              </a:rPr>
              <a:t>plan</a:t>
            </a:r>
            <a:r>
              <a:rPr lang="en" sz="2400" b="1"/>
              <a:t> </a:t>
            </a:r>
            <a:r>
              <a:rPr lang="en" sz="2400"/>
              <a:t>for the next ten years. </a:t>
            </a:r>
            <a:endParaRPr sz="2400"/>
          </a:p>
        </p:txBody>
      </p:sp>
      <p:sp>
        <p:nvSpPr>
          <p:cNvPr id="103" name="Google Shape;103;p16"/>
          <p:cNvSpPr txBox="1"/>
          <p:nvPr/>
        </p:nvSpPr>
        <p:spPr>
          <a:xfrm>
            <a:off x="2784375" y="4748075"/>
            <a:ext cx="7333200" cy="855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@capetownmag</a:t>
            </a:r>
            <a:endParaRPr sz="18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(16:9)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Roboto</vt:lpstr>
      <vt:lpstr>Simple Dark</vt:lpstr>
      <vt:lpstr>Rooiels:  2010 to 2019</vt:lpstr>
      <vt:lpstr>People</vt:lpstr>
      <vt:lpstr>Land use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Rooiels:  2010 to 2019</dc:title>
  <dc:creator>Kay</dc:creator>
  <cp:lastModifiedBy>RE</cp:lastModifiedBy>
  <cp:revision>1</cp:revision>
  <dcterms:modified xsi:type="dcterms:W3CDTF">2019-11-21T09:46:37Z</dcterms:modified>
</cp:coreProperties>
</file>