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73" r:id="rId8"/>
    <p:sldId id="265" r:id="rId9"/>
    <p:sldId id="267" r:id="rId10"/>
    <p:sldId id="268" r:id="rId11"/>
    <p:sldId id="269" r:id="rId12"/>
    <p:sldId id="271" r:id="rId13"/>
    <p:sldId id="270" r:id="rId14"/>
    <p:sldId id="272" r:id="rId15"/>
    <p:sldId id="262"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C60255C-DA5F-4590-B3B8-39E49DA32A01}" type="datetimeFigureOut">
              <a:rPr lang="en-ZA" smtClean="0"/>
              <a:t>2022/12/29</a:t>
            </a:fld>
            <a:endParaRPr lang="en-Z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Z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3827D56-DCE9-4EF5-98EA-0553F9A6B3DD}" type="slidenum">
              <a:rPr lang="en-ZA" smtClean="0"/>
              <a:t>‹#›</a:t>
            </a:fld>
            <a:endParaRPr lang="en-Z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0255C-DA5F-4590-B3B8-39E49DA32A01}" type="datetimeFigureOut">
              <a:rPr lang="en-ZA" smtClean="0"/>
              <a:t>2022/12/29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0255C-DA5F-4590-B3B8-39E49DA32A01}" type="datetimeFigureOut">
              <a:rPr lang="en-ZA" smtClean="0"/>
              <a:t>2022/12/29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60255C-DA5F-4590-B3B8-39E49DA32A01}" type="datetimeFigureOut">
              <a:rPr lang="en-ZA" smtClean="0"/>
              <a:t>2022/12/29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60255C-DA5F-4590-B3B8-39E49DA32A01}" type="datetimeFigureOut">
              <a:rPr lang="en-ZA" smtClean="0"/>
              <a:t>2022/12/29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C60255C-DA5F-4590-B3B8-39E49DA32A01}" type="datetimeFigureOut">
              <a:rPr lang="en-ZA" smtClean="0"/>
              <a:t>2022/12/29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3827D56-DCE9-4EF5-98EA-0553F9A6B3DD}" type="slidenum">
              <a:rPr lang="en-ZA" smtClean="0"/>
              <a:t>‹#›</a:t>
            </a:fld>
            <a:endParaRPr lang="en-Z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60255C-DA5F-4590-B3B8-39E49DA32A01}" type="datetimeFigureOut">
              <a:rPr lang="en-ZA" smtClean="0"/>
              <a:t>2022/12/29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60255C-DA5F-4590-B3B8-39E49DA32A01}" type="datetimeFigureOut">
              <a:rPr lang="en-ZA" smtClean="0"/>
              <a:t>2022/12/29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0255C-DA5F-4590-B3B8-39E49DA32A01}" type="datetimeFigureOut">
              <a:rPr lang="en-ZA" smtClean="0"/>
              <a:t>2022/12/29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60255C-DA5F-4590-B3B8-39E49DA32A01}" type="datetimeFigureOut">
              <a:rPr lang="en-ZA" smtClean="0"/>
              <a:t>2022/12/29</a:t>
            </a:fld>
            <a:endParaRPr lang="en-ZA"/>
          </a:p>
        </p:txBody>
      </p:sp>
      <p:sp>
        <p:nvSpPr>
          <p:cNvPr id="7" name="Slide Number Placeholder 6"/>
          <p:cNvSpPr>
            <a:spLocks noGrp="1"/>
          </p:cNvSpPr>
          <p:nvPr>
            <p:ph type="sldNum" sz="quarter" idx="12"/>
          </p:nvPr>
        </p:nvSpPr>
        <p:spPr/>
        <p:txBody>
          <a:bodyPr/>
          <a:lstStyle/>
          <a:p>
            <a:fld id="{43827D56-DCE9-4EF5-98EA-0553F9A6B3DD}" type="slidenum">
              <a:rPr lang="en-ZA" smtClean="0"/>
              <a:t>‹#›</a:t>
            </a:fld>
            <a:endParaRPr lang="en-Z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Z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60255C-DA5F-4590-B3B8-39E49DA32A01}" type="datetimeFigureOut">
              <a:rPr lang="en-ZA" smtClean="0"/>
              <a:t>2022/12/29</a:t>
            </a:fld>
            <a:endParaRPr lang="en-Z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ZA"/>
          </a:p>
        </p:txBody>
      </p:sp>
      <p:sp>
        <p:nvSpPr>
          <p:cNvPr id="7" name="Slide Number Placeholder 6"/>
          <p:cNvSpPr>
            <a:spLocks noGrp="1"/>
          </p:cNvSpPr>
          <p:nvPr>
            <p:ph type="sldNum" sz="quarter" idx="12"/>
          </p:nvPr>
        </p:nvSpPr>
        <p:spPr/>
        <p:txBody>
          <a:bodyPr/>
          <a:lstStyle/>
          <a:p>
            <a:fld id="{43827D56-DCE9-4EF5-98EA-0553F9A6B3DD}"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C60255C-DA5F-4590-B3B8-39E49DA32A01}" type="datetimeFigureOut">
              <a:rPr lang="en-ZA" smtClean="0"/>
              <a:t>2022/12/29</a:t>
            </a:fld>
            <a:endParaRPr lang="en-Z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Z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3827D56-DCE9-4EF5-98EA-0553F9A6B3DD}"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RERA Report 2022</a:t>
            </a:r>
            <a:endParaRPr lang="en-ZA" dirty="0"/>
          </a:p>
        </p:txBody>
      </p:sp>
      <p:sp>
        <p:nvSpPr>
          <p:cNvPr id="3" name="Subtitle 2"/>
          <p:cNvSpPr>
            <a:spLocks noGrp="1"/>
          </p:cNvSpPr>
          <p:nvPr>
            <p:ph type="subTitle" idx="1"/>
          </p:nvPr>
        </p:nvSpPr>
        <p:spPr/>
        <p:txBody>
          <a:bodyPr>
            <a:normAutofit/>
          </a:bodyPr>
          <a:lstStyle/>
          <a:p>
            <a:r>
              <a:rPr lang="en-ZA" dirty="0" smtClean="0"/>
              <a:t>Highlights and Updates</a:t>
            </a:r>
          </a:p>
          <a:p>
            <a:r>
              <a:rPr lang="en-ZA" dirty="0" smtClean="0"/>
              <a:t>Read the full report in the Breeze</a:t>
            </a:r>
          </a:p>
        </p:txBody>
      </p:sp>
    </p:spTree>
    <p:extLst>
      <p:ext uri="{BB962C8B-B14F-4D97-AF65-F5344CB8AC3E}">
        <p14:creationId xmlns:p14="http://schemas.microsoft.com/office/powerpoint/2010/main" val="243863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Remove deadwood</a:t>
            </a:r>
            <a:endParaRPr lang="en-ZA"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14662" y="2204864"/>
            <a:ext cx="6065650" cy="3645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52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Fynbos intact – or Fynbos cut to 50cm</a:t>
            </a:r>
            <a:endParaRPr lang="en-ZA" sz="28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75656" y="2301632"/>
            <a:ext cx="5709249" cy="3431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478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Other</a:t>
            </a:r>
            <a:endParaRPr lang="en-ZA" dirty="0"/>
          </a:p>
        </p:txBody>
      </p:sp>
      <p:sp>
        <p:nvSpPr>
          <p:cNvPr id="3" name="Content Placeholder 2"/>
          <p:cNvSpPr>
            <a:spLocks noGrp="1"/>
          </p:cNvSpPr>
          <p:nvPr>
            <p:ph idx="1"/>
          </p:nvPr>
        </p:nvSpPr>
        <p:spPr/>
        <p:txBody>
          <a:bodyPr>
            <a:normAutofit/>
          </a:bodyPr>
          <a:lstStyle/>
          <a:p>
            <a:r>
              <a:rPr lang="en-ZA" dirty="0" smtClean="0"/>
              <a:t>Constitution</a:t>
            </a:r>
          </a:p>
          <a:p>
            <a:r>
              <a:rPr lang="en-ZA" dirty="0" smtClean="0"/>
              <a:t>Traffic calming</a:t>
            </a:r>
          </a:p>
          <a:p>
            <a:r>
              <a:rPr lang="en-ZA" dirty="0" smtClean="0"/>
              <a:t>Community Gardens</a:t>
            </a:r>
          </a:p>
          <a:p>
            <a:r>
              <a:rPr lang="en-ZA" dirty="0" smtClean="0"/>
              <a:t>CBD baboon information assistants</a:t>
            </a:r>
          </a:p>
          <a:p>
            <a:r>
              <a:rPr lang="en-ZA" dirty="0" smtClean="0"/>
              <a:t>TEEPSA</a:t>
            </a:r>
          </a:p>
          <a:p>
            <a:r>
              <a:rPr lang="en-ZA" dirty="0" smtClean="0"/>
              <a:t>Communications</a:t>
            </a:r>
          </a:p>
          <a:p>
            <a:r>
              <a:rPr lang="en-ZA" dirty="0" smtClean="0"/>
              <a:t>Community Police Forum and Joint Operations Committee(JOCOM)</a:t>
            </a:r>
          </a:p>
          <a:p>
            <a:endParaRPr lang="en-ZA" dirty="0"/>
          </a:p>
        </p:txBody>
      </p:sp>
    </p:spTree>
    <p:extLst>
      <p:ext uri="{BB962C8B-B14F-4D97-AF65-F5344CB8AC3E}">
        <p14:creationId xmlns:p14="http://schemas.microsoft.com/office/powerpoint/2010/main" val="304469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Thanks </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To everyone in the community</a:t>
            </a:r>
          </a:p>
          <a:p>
            <a:r>
              <a:rPr lang="en-ZA" dirty="0" smtClean="0"/>
              <a:t>To those who have volunteered </a:t>
            </a:r>
            <a:r>
              <a:rPr lang="en-ZA" dirty="0" smtClean="0"/>
              <a:t>with </a:t>
            </a:r>
            <a:r>
              <a:rPr lang="en-ZA" dirty="0" smtClean="0"/>
              <a:t>baboon bins, slipway, clearing </a:t>
            </a:r>
            <a:r>
              <a:rPr lang="en-ZA" dirty="0" err="1" smtClean="0"/>
              <a:t>roadsigns</a:t>
            </a:r>
            <a:r>
              <a:rPr lang="en-ZA" dirty="0" smtClean="0"/>
              <a:t>, road reserves (cleaning and clearing), gardens, community groups and keeping eyes </a:t>
            </a:r>
            <a:r>
              <a:rPr lang="en-ZA" dirty="0" smtClean="0"/>
              <a:t>open and the Holiday Programme</a:t>
            </a:r>
            <a:endParaRPr lang="en-ZA" dirty="0" smtClean="0"/>
          </a:p>
          <a:p>
            <a:r>
              <a:rPr lang="en-ZA" dirty="0" smtClean="0"/>
              <a:t>To all the EXCO: Andre, </a:t>
            </a:r>
            <a:r>
              <a:rPr lang="en-ZA" dirty="0" err="1" smtClean="0"/>
              <a:t>Anuta</a:t>
            </a:r>
            <a:r>
              <a:rPr lang="en-ZA" dirty="0" smtClean="0"/>
              <a:t>, </a:t>
            </a:r>
            <a:r>
              <a:rPr lang="en-ZA" dirty="0" err="1" smtClean="0"/>
              <a:t>Eldie</a:t>
            </a:r>
            <a:r>
              <a:rPr lang="en-ZA" dirty="0" smtClean="0"/>
              <a:t>, Lesley and Tracy and also to Gavin for extra support to RERA</a:t>
            </a:r>
          </a:p>
          <a:p>
            <a:r>
              <a:rPr lang="en-ZA" dirty="0" smtClean="0"/>
              <a:t>To Willie for Communications and Pierre for OM security group representation</a:t>
            </a:r>
          </a:p>
          <a:p>
            <a:r>
              <a:rPr lang="en-ZA" dirty="0" smtClean="0"/>
              <a:t>To REC </a:t>
            </a:r>
            <a:r>
              <a:rPr lang="en-ZA" dirty="0" smtClean="0"/>
              <a:t>that we </a:t>
            </a:r>
            <a:r>
              <a:rPr lang="en-ZA" dirty="0" smtClean="0"/>
              <a:t>liaised with closely and to RESA, </a:t>
            </a:r>
            <a:r>
              <a:rPr lang="en-ZA" dirty="0" err="1" smtClean="0"/>
              <a:t>Rooiels</a:t>
            </a:r>
            <a:r>
              <a:rPr lang="en-ZA" dirty="0" smtClean="0"/>
              <a:t> Boat Club and </a:t>
            </a:r>
            <a:r>
              <a:rPr lang="en-ZA" dirty="0" smtClean="0"/>
              <a:t>Outreach for all their service</a:t>
            </a:r>
            <a:endParaRPr lang="en-ZA" dirty="0" smtClean="0"/>
          </a:p>
          <a:p>
            <a:endParaRPr lang="en-ZA" dirty="0"/>
          </a:p>
        </p:txBody>
      </p:sp>
    </p:spTree>
    <p:extLst>
      <p:ext uri="{BB962C8B-B14F-4D97-AF65-F5344CB8AC3E}">
        <p14:creationId xmlns:p14="http://schemas.microsoft.com/office/powerpoint/2010/main" val="3473467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600" dirty="0" smtClean="0"/>
              <a:t>Agenda meeting with Mayor </a:t>
            </a:r>
            <a:r>
              <a:rPr lang="en-ZA" sz="2800" dirty="0" smtClean="0"/>
              <a:t>2</a:t>
            </a:r>
            <a:r>
              <a:rPr lang="en-ZA" sz="2800" baseline="30000" dirty="0" smtClean="0"/>
              <a:t>nd</a:t>
            </a:r>
            <a:r>
              <a:rPr lang="en-ZA" sz="2800" dirty="0" smtClean="0"/>
              <a:t> November 2022 </a:t>
            </a:r>
            <a:endParaRPr lang="en-ZA" sz="2800" dirty="0"/>
          </a:p>
        </p:txBody>
      </p:sp>
      <p:sp>
        <p:nvSpPr>
          <p:cNvPr id="3" name="Content Placeholder 2"/>
          <p:cNvSpPr>
            <a:spLocks noGrp="1"/>
          </p:cNvSpPr>
          <p:nvPr>
            <p:ph idx="1"/>
          </p:nvPr>
        </p:nvSpPr>
        <p:spPr/>
        <p:txBody>
          <a:bodyPr>
            <a:normAutofit fontScale="62500" lnSpcReduction="20000"/>
          </a:bodyPr>
          <a:lstStyle/>
          <a:p>
            <a:r>
              <a:rPr lang="en-ZA" dirty="0" smtClean="0"/>
              <a:t>COMPETENCE </a:t>
            </a:r>
            <a:r>
              <a:rPr lang="en-ZA" dirty="0"/>
              <a:t>AND REPRESENTATIVENESS OF THE CURRENT TRIBUNAL </a:t>
            </a:r>
            <a:endParaRPr lang="en-ZA" dirty="0" smtClean="0"/>
          </a:p>
          <a:p>
            <a:pPr marL="971550" lvl="1" indent="-514350">
              <a:buFont typeface="+mj-lt"/>
              <a:buAutoNum type="alphaLcPeriod"/>
            </a:pPr>
            <a:r>
              <a:rPr lang="en-ZA" dirty="0" smtClean="0"/>
              <a:t>Desirability </a:t>
            </a:r>
          </a:p>
          <a:p>
            <a:pPr marL="971550" lvl="1" indent="-514350">
              <a:buFont typeface="+mj-lt"/>
              <a:buAutoNum type="alphaLcPeriod"/>
            </a:pPr>
            <a:r>
              <a:rPr lang="en-ZA" dirty="0" smtClean="0"/>
              <a:t>Non-compliant applications should not be advertised </a:t>
            </a:r>
          </a:p>
          <a:p>
            <a:pPr marL="971550" lvl="1" indent="-514350">
              <a:buFont typeface="+mj-lt"/>
              <a:buAutoNum type="alphaLcPeriod"/>
            </a:pPr>
            <a:r>
              <a:rPr lang="en-ZA" dirty="0" smtClean="0"/>
              <a:t>The right of groups to object in terms of the by-law </a:t>
            </a:r>
          </a:p>
          <a:p>
            <a:pPr marL="971550" lvl="1" indent="-514350">
              <a:buFont typeface="+mj-lt"/>
              <a:buAutoNum type="alphaLcPeriod"/>
            </a:pPr>
            <a:r>
              <a:rPr lang="en-ZA" dirty="0" smtClean="0"/>
              <a:t>Legal opinions </a:t>
            </a:r>
          </a:p>
          <a:p>
            <a:pPr marL="971550" lvl="1" indent="-514350">
              <a:buFont typeface="+mj-lt"/>
              <a:buAutoNum type="alphaLcPeriod"/>
            </a:pPr>
            <a:r>
              <a:rPr lang="en-ZA" dirty="0" smtClean="0"/>
              <a:t>Notice to owners whose property rights are affected and persons with legitimate interests or expectations </a:t>
            </a:r>
          </a:p>
          <a:p>
            <a:pPr marL="971550" lvl="1" indent="-514350">
              <a:buFont typeface="+mj-lt"/>
              <a:buAutoNum type="alphaLcPeriod"/>
            </a:pPr>
            <a:r>
              <a:rPr lang="en-ZA" dirty="0" smtClean="0"/>
              <a:t>“Blanket” or complete removal of title deed conditions </a:t>
            </a:r>
          </a:p>
          <a:p>
            <a:pPr marL="971550" lvl="1" indent="-514350">
              <a:buFont typeface="+mj-lt"/>
              <a:buAutoNum type="alphaLcPeriod"/>
            </a:pPr>
            <a:r>
              <a:rPr lang="en-ZA" dirty="0" smtClean="0"/>
              <a:t>Inappropriate procedures in considering changes in title deed conditions, changes in land uses / zoning (withdrawal only to submit a second/third application later) </a:t>
            </a:r>
          </a:p>
          <a:p>
            <a:r>
              <a:rPr lang="en-ZA" dirty="0" smtClean="0"/>
              <a:t>APPLICATIONS </a:t>
            </a:r>
            <a:r>
              <a:rPr lang="en-ZA" dirty="0"/>
              <a:t>OF MEMBERSHIP FOR NEW TRIBUNAL </a:t>
            </a:r>
            <a:endParaRPr lang="en-ZA" dirty="0" smtClean="0"/>
          </a:p>
          <a:p>
            <a:r>
              <a:rPr lang="en-ZA" dirty="0" smtClean="0"/>
              <a:t>RESPONSE/REPLIES </a:t>
            </a:r>
            <a:r>
              <a:rPr lang="en-ZA" dirty="0"/>
              <a:t>FROM MAYOR’S OFFICE AND/OR MUNICIPAL </a:t>
            </a:r>
            <a:r>
              <a:rPr lang="en-ZA" dirty="0" smtClean="0"/>
              <a:t>                             OFFICIALS </a:t>
            </a:r>
          </a:p>
          <a:p>
            <a:r>
              <a:rPr lang="en-ZA" dirty="0" smtClean="0"/>
              <a:t>LACK </a:t>
            </a:r>
            <a:r>
              <a:rPr lang="en-ZA" dirty="0"/>
              <a:t>OF MOTIVATION FOR RATEPAYER INITIATIVES </a:t>
            </a:r>
            <a:endParaRPr lang="en-ZA" dirty="0" smtClean="0"/>
          </a:p>
          <a:p>
            <a:r>
              <a:rPr lang="en-ZA" dirty="0" smtClean="0"/>
              <a:t>UNIQUENESS </a:t>
            </a:r>
            <a:r>
              <a:rPr lang="en-ZA" dirty="0"/>
              <a:t>OF THE THREE VILLAGES</a:t>
            </a:r>
          </a:p>
        </p:txBody>
      </p:sp>
    </p:spTree>
    <p:extLst>
      <p:ext uri="{BB962C8B-B14F-4D97-AF65-F5344CB8AC3E}">
        <p14:creationId xmlns:p14="http://schemas.microsoft.com/office/powerpoint/2010/main" val="2066483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Annex - IDP Priorities</a:t>
            </a:r>
            <a:endParaRPr lang="en-ZA" dirty="0"/>
          </a:p>
        </p:txBody>
      </p:sp>
      <p:graphicFrame>
        <p:nvGraphicFramePr>
          <p:cNvPr id="6" name="Content Placeholder 5"/>
          <p:cNvGraphicFramePr>
            <a:graphicFrameLocks noGrp="1"/>
          </p:cNvGraphicFramePr>
          <p:nvPr>
            <p:ph idx="1"/>
          </p:nvPr>
        </p:nvGraphicFramePr>
        <p:xfrm>
          <a:off x="1695196" y="1600201"/>
          <a:ext cx="5753607" cy="4525961"/>
        </p:xfrm>
        <a:graphic>
          <a:graphicData uri="http://schemas.openxmlformats.org/drawingml/2006/table">
            <a:tbl>
              <a:tblPr firstRow="1" firstCol="1" bandRow="1">
                <a:tableStyleId>{5C22544A-7EE6-4342-B048-85BDC9FD1C3A}</a:tableStyleId>
              </a:tblPr>
              <a:tblGrid>
                <a:gridCol w="1991136"/>
                <a:gridCol w="1991136"/>
                <a:gridCol w="1771335"/>
              </a:tblGrid>
              <a:tr h="148349">
                <a:tc rowSpan="3">
                  <a:txBody>
                    <a:bodyPr/>
                    <a:lstStyle/>
                    <a:p>
                      <a:pPr algn="ctr">
                        <a:lnSpc>
                          <a:spcPct val="115000"/>
                        </a:lnSpc>
                        <a:spcAft>
                          <a:spcPts val="1000"/>
                        </a:spcAft>
                      </a:pPr>
                      <a:r>
                        <a:rPr lang="en-US" sz="800" dirty="0">
                          <a:effectLst/>
                        </a:rPr>
                        <a:t>Priority</a:t>
                      </a:r>
                      <a:endParaRPr lang="en-ZA" sz="900" dirty="0">
                        <a:effectLst/>
                      </a:endParaRPr>
                    </a:p>
                    <a:p>
                      <a:pPr algn="ctr">
                        <a:lnSpc>
                          <a:spcPct val="115000"/>
                        </a:lnSpc>
                        <a:spcAft>
                          <a:spcPts val="1000"/>
                        </a:spcAft>
                      </a:pPr>
                      <a:r>
                        <a:rPr lang="en-US" sz="800" dirty="0">
                          <a:effectLst/>
                        </a:rPr>
                        <a:t>2023/27</a:t>
                      </a:r>
                      <a:endParaRPr lang="en-ZA" sz="900" dirty="0">
                        <a:solidFill>
                          <a:srgbClr val="000000"/>
                        </a:solidFill>
                        <a:effectLst/>
                        <a:latin typeface="Calibri"/>
                        <a:ea typeface="Calibri"/>
                        <a:cs typeface="Times New Roman"/>
                      </a:endParaRPr>
                    </a:p>
                  </a:txBody>
                  <a:tcPr marL="64500" marR="64500" marT="0" marB="0"/>
                </a:tc>
                <a:tc gridSpan="2">
                  <a:txBody>
                    <a:bodyPr/>
                    <a:lstStyle/>
                    <a:p>
                      <a:pPr algn="ctr">
                        <a:lnSpc>
                          <a:spcPct val="115000"/>
                        </a:lnSpc>
                        <a:spcAft>
                          <a:spcPts val="1000"/>
                        </a:spcAft>
                      </a:pPr>
                      <a:r>
                        <a:rPr lang="en-US" sz="800">
                          <a:effectLst/>
                        </a:rPr>
                        <a:t>Ward 10</a:t>
                      </a:r>
                      <a:endParaRPr lang="en-ZA" sz="900">
                        <a:solidFill>
                          <a:srgbClr val="000000"/>
                        </a:solidFill>
                        <a:effectLst/>
                        <a:latin typeface="Calibri"/>
                        <a:ea typeface="Calibri"/>
                        <a:cs typeface="Times New Roman"/>
                      </a:endParaRPr>
                    </a:p>
                  </a:txBody>
                  <a:tcPr marL="64500" marR="64500" marT="0" marB="0"/>
                </a:tc>
                <a:tc hMerge="1">
                  <a:txBody>
                    <a:bodyPr/>
                    <a:lstStyle/>
                    <a:p>
                      <a:endParaRPr lang="en-ZA"/>
                    </a:p>
                  </a:txBody>
                  <a:tcPr/>
                </a:tc>
              </a:tr>
              <a:tr h="148349">
                <a:tc vMerge="1">
                  <a:txBody>
                    <a:bodyPr/>
                    <a:lstStyle/>
                    <a:p>
                      <a:endParaRPr lang="en-ZA"/>
                    </a:p>
                  </a:txBody>
                  <a:tcPr/>
                </a:tc>
                <a:tc gridSpan="2">
                  <a:txBody>
                    <a:bodyPr/>
                    <a:lstStyle/>
                    <a:p>
                      <a:pPr algn="ctr">
                        <a:lnSpc>
                          <a:spcPct val="115000"/>
                        </a:lnSpc>
                        <a:spcAft>
                          <a:spcPts val="1000"/>
                        </a:spcAft>
                      </a:pPr>
                      <a:r>
                        <a:rPr lang="en-US" sz="800">
                          <a:effectLst/>
                        </a:rPr>
                        <a:t>Cllr. Theresa Els</a:t>
                      </a:r>
                      <a:endParaRPr lang="en-ZA" sz="900">
                        <a:solidFill>
                          <a:srgbClr val="000000"/>
                        </a:solidFill>
                        <a:effectLst/>
                        <a:latin typeface="Calibri"/>
                        <a:ea typeface="Calibri"/>
                        <a:cs typeface="Times New Roman"/>
                      </a:endParaRPr>
                    </a:p>
                  </a:txBody>
                  <a:tcPr marL="64500" marR="64500" marT="0" marB="0"/>
                </a:tc>
                <a:tc hMerge="1">
                  <a:txBody>
                    <a:bodyPr/>
                    <a:lstStyle/>
                    <a:p>
                      <a:endParaRPr lang="en-ZA"/>
                    </a:p>
                  </a:txBody>
                  <a:tcPr/>
                </a:tc>
              </a:tr>
              <a:tr h="148349">
                <a:tc vMerge="1">
                  <a:txBody>
                    <a:bodyPr/>
                    <a:lstStyle/>
                    <a:p>
                      <a:endParaRPr lang="en-ZA"/>
                    </a:p>
                  </a:txBody>
                  <a:tcPr/>
                </a:tc>
                <a:tc>
                  <a:txBody>
                    <a:bodyPr/>
                    <a:lstStyle/>
                    <a:p>
                      <a:pPr algn="ctr">
                        <a:lnSpc>
                          <a:spcPct val="115000"/>
                        </a:lnSpc>
                        <a:spcAft>
                          <a:spcPts val="1000"/>
                        </a:spcAft>
                      </a:pPr>
                      <a:r>
                        <a:rPr lang="en-US" sz="800">
                          <a:effectLst/>
                        </a:rPr>
                        <a:t>Description</a:t>
                      </a:r>
                      <a:endParaRPr lang="en-ZA" sz="900">
                        <a:solidFill>
                          <a:srgbClr val="000000"/>
                        </a:solidFill>
                        <a:effectLst/>
                        <a:latin typeface="Calibri"/>
                        <a:ea typeface="Calibri"/>
                        <a:cs typeface="Times New Roman"/>
                      </a:endParaRPr>
                    </a:p>
                  </a:txBody>
                  <a:tcPr marL="64500" marR="64500" marT="0" marB="0"/>
                </a:tc>
                <a:tc>
                  <a:txBody>
                    <a:bodyPr/>
                    <a:lstStyle/>
                    <a:p>
                      <a:pPr algn="ctr">
                        <a:lnSpc>
                          <a:spcPct val="115000"/>
                        </a:lnSpc>
                        <a:spcAft>
                          <a:spcPts val="1000"/>
                        </a:spcAft>
                      </a:pPr>
                      <a:r>
                        <a:rPr lang="en-US" sz="800">
                          <a:effectLst/>
                        </a:rPr>
                        <a:t>Area</a:t>
                      </a:r>
                      <a:endParaRPr lang="en-ZA" sz="900">
                        <a:solidFill>
                          <a:srgbClr val="000000"/>
                        </a:solidFill>
                        <a:effectLst/>
                        <a:latin typeface="Calibri"/>
                        <a:ea typeface="Calibri"/>
                        <a:cs typeface="Times New Roman"/>
                      </a:endParaRPr>
                    </a:p>
                  </a:txBody>
                  <a:tcPr marL="64500" marR="64500" marT="0" marB="0"/>
                </a:tc>
              </a:tr>
              <a:tr h="421039">
                <a:tc>
                  <a:txBody>
                    <a:bodyPr/>
                    <a:lstStyle/>
                    <a:p>
                      <a:pPr>
                        <a:lnSpc>
                          <a:spcPct val="115000"/>
                        </a:lnSpc>
                        <a:spcAft>
                          <a:spcPts val="1000"/>
                        </a:spcAft>
                      </a:pPr>
                      <a:r>
                        <a:rPr lang="en-US" sz="800">
                          <a:effectLst/>
                        </a:rPr>
                        <a:t>1.</a:t>
                      </a:r>
                      <a:endParaRPr lang="en-ZA" sz="900">
                        <a:solidFill>
                          <a:srgbClr val="000000"/>
                        </a:solidFill>
                        <a:effectLst/>
                        <a:latin typeface="Calibri"/>
                        <a:ea typeface="Calibri"/>
                        <a:cs typeface="Times New Roman"/>
                      </a:endParaRPr>
                    </a:p>
                  </a:txBody>
                  <a:tcPr marL="64500" marR="64500" marT="0" marB="0"/>
                </a:tc>
                <a:tc>
                  <a:txBody>
                    <a:bodyPr/>
                    <a:lstStyle/>
                    <a:p>
                      <a:pPr algn="just">
                        <a:lnSpc>
                          <a:spcPct val="115000"/>
                        </a:lnSpc>
                        <a:spcAft>
                          <a:spcPts val="1000"/>
                        </a:spcAft>
                      </a:pPr>
                      <a:r>
                        <a:rPr lang="en-US" sz="800">
                          <a:effectLst/>
                        </a:rPr>
                        <a:t>Water pipe replacements</a:t>
                      </a:r>
                      <a:endParaRPr lang="en-ZA" sz="900">
                        <a:solidFill>
                          <a:srgbClr val="000000"/>
                        </a:solidFill>
                        <a:effectLst/>
                        <a:latin typeface="Calibri"/>
                        <a:ea typeface="Calibri"/>
                        <a:cs typeface="Times New Roman"/>
                      </a:endParaRPr>
                    </a:p>
                  </a:txBody>
                  <a:tcPr marL="64500" marR="64500" marT="0" marB="0" anchor="ctr"/>
                </a:tc>
                <a:tc>
                  <a:txBody>
                    <a:bodyPr/>
                    <a:lstStyle/>
                    <a:p>
                      <a:pPr>
                        <a:lnSpc>
                          <a:spcPct val="115000"/>
                        </a:lnSpc>
                        <a:spcAft>
                          <a:spcPts val="1000"/>
                        </a:spcAft>
                      </a:pPr>
                      <a:r>
                        <a:rPr lang="en-US" sz="800">
                          <a:effectLst/>
                        </a:rPr>
                        <a:t>Pringle Bay, Rooiels, Betty’s Bay</a:t>
                      </a:r>
                      <a:endParaRPr lang="en-ZA" sz="900">
                        <a:solidFill>
                          <a:srgbClr val="000000"/>
                        </a:solidFill>
                        <a:effectLst/>
                        <a:latin typeface="Calibri"/>
                        <a:ea typeface="Calibri"/>
                        <a:cs typeface="Times New Roman"/>
                      </a:endParaRPr>
                    </a:p>
                  </a:txBody>
                  <a:tcPr marL="64500" marR="64500" marT="0" marB="0" anchor="ctr"/>
                </a:tc>
              </a:tr>
              <a:tr h="712840">
                <a:tc>
                  <a:txBody>
                    <a:bodyPr/>
                    <a:lstStyle/>
                    <a:p>
                      <a:pPr>
                        <a:lnSpc>
                          <a:spcPct val="115000"/>
                        </a:lnSpc>
                        <a:spcAft>
                          <a:spcPts val="1000"/>
                        </a:spcAft>
                      </a:pPr>
                      <a:r>
                        <a:rPr lang="en-US" sz="800">
                          <a:effectLst/>
                        </a:rPr>
                        <a:t>2.</a:t>
                      </a:r>
                      <a:endParaRPr lang="en-ZA" sz="900">
                        <a:solidFill>
                          <a:srgbClr val="000000"/>
                        </a:solidFill>
                        <a:effectLst/>
                        <a:latin typeface="Calibri"/>
                        <a:ea typeface="Calibri"/>
                        <a:cs typeface="Times New Roman"/>
                      </a:endParaRPr>
                    </a:p>
                  </a:txBody>
                  <a:tcPr marL="64500" marR="64500" marT="0" marB="0"/>
                </a:tc>
                <a:tc>
                  <a:txBody>
                    <a:bodyPr/>
                    <a:lstStyle/>
                    <a:p>
                      <a:pPr algn="just">
                        <a:lnSpc>
                          <a:spcPct val="115000"/>
                        </a:lnSpc>
                        <a:spcAft>
                          <a:spcPts val="1000"/>
                        </a:spcAft>
                      </a:pPr>
                      <a:r>
                        <a:rPr lang="en-US" sz="800">
                          <a:effectLst/>
                        </a:rPr>
                        <a:t>Upgrade / New stormwater infrastructure</a:t>
                      </a:r>
                      <a:endParaRPr lang="en-ZA" sz="900">
                        <a:effectLst/>
                      </a:endParaRPr>
                    </a:p>
                    <a:p>
                      <a:pPr algn="just">
                        <a:lnSpc>
                          <a:spcPct val="115000"/>
                        </a:lnSpc>
                        <a:spcAft>
                          <a:spcPts val="1000"/>
                        </a:spcAft>
                      </a:pPr>
                      <a:r>
                        <a:rPr lang="en-US" sz="800">
                          <a:effectLst/>
                        </a:rPr>
                        <a:t>(Rocklands Rd, R44 opp Roella and Porter Drive)</a:t>
                      </a:r>
                      <a:endParaRPr lang="en-ZA" sz="900">
                        <a:solidFill>
                          <a:srgbClr val="000000"/>
                        </a:solidFill>
                        <a:effectLst/>
                        <a:latin typeface="Calibri"/>
                        <a:ea typeface="Calibri"/>
                        <a:cs typeface="Times New Roman"/>
                      </a:endParaRPr>
                    </a:p>
                  </a:txBody>
                  <a:tcPr marL="64500" marR="64500" marT="0" marB="0"/>
                </a:tc>
                <a:tc>
                  <a:txBody>
                    <a:bodyPr/>
                    <a:lstStyle/>
                    <a:p>
                      <a:pPr>
                        <a:lnSpc>
                          <a:spcPct val="115000"/>
                        </a:lnSpc>
                        <a:spcAft>
                          <a:spcPts val="1000"/>
                        </a:spcAft>
                      </a:pPr>
                      <a:r>
                        <a:rPr lang="en-US" sz="800">
                          <a:effectLst/>
                        </a:rPr>
                        <a:t>Betty’s Bay, Pringle Bay &amp; Rooiels and Overhills informal settlement</a:t>
                      </a:r>
                      <a:endParaRPr lang="en-ZA" sz="900">
                        <a:solidFill>
                          <a:srgbClr val="000000"/>
                        </a:solidFill>
                        <a:effectLst/>
                        <a:latin typeface="Calibri"/>
                        <a:ea typeface="Calibri"/>
                        <a:cs typeface="Times New Roman"/>
                      </a:endParaRPr>
                    </a:p>
                  </a:txBody>
                  <a:tcPr marL="64500" marR="64500" marT="0" marB="0"/>
                </a:tc>
              </a:tr>
              <a:tr h="712840">
                <a:tc>
                  <a:txBody>
                    <a:bodyPr/>
                    <a:lstStyle/>
                    <a:p>
                      <a:pPr>
                        <a:lnSpc>
                          <a:spcPct val="115000"/>
                        </a:lnSpc>
                        <a:spcAft>
                          <a:spcPts val="1000"/>
                        </a:spcAft>
                      </a:pPr>
                      <a:r>
                        <a:rPr lang="en-US" sz="800">
                          <a:effectLst/>
                        </a:rPr>
                        <a:t>3.</a:t>
                      </a:r>
                      <a:endParaRPr lang="en-ZA" sz="900">
                        <a:solidFill>
                          <a:srgbClr val="000000"/>
                        </a:solidFill>
                        <a:effectLst/>
                        <a:latin typeface="Calibri"/>
                        <a:ea typeface="Calibri"/>
                        <a:cs typeface="Times New Roman"/>
                      </a:endParaRPr>
                    </a:p>
                  </a:txBody>
                  <a:tcPr marL="64500" marR="64500" marT="0" marB="0"/>
                </a:tc>
                <a:tc>
                  <a:txBody>
                    <a:bodyPr/>
                    <a:lstStyle/>
                    <a:p>
                      <a:pPr algn="just">
                        <a:lnSpc>
                          <a:spcPct val="115000"/>
                        </a:lnSpc>
                        <a:spcAft>
                          <a:spcPts val="1000"/>
                        </a:spcAft>
                      </a:pPr>
                      <a:r>
                        <a:rPr lang="en-US" sz="800">
                          <a:effectLst/>
                        </a:rPr>
                        <a:t>Upgrade of roads</a:t>
                      </a:r>
                      <a:endParaRPr lang="en-ZA" sz="900">
                        <a:solidFill>
                          <a:srgbClr val="000000"/>
                        </a:solidFill>
                        <a:effectLst/>
                        <a:latin typeface="Calibri"/>
                        <a:ea typeface="Calibri"/>
                        <a:cs typeface="Times New Roman"/>
                      </a:endParaRPr>
                    </a:p>
                  </a:txBody>
                  <a:tcPr marL="64500" marR="64500" marT="0" marB="0" anchor="ctr"/>
                </a:tc>
                <a:tc>
                  <a:txBody>
                    <a:bodyPr/>
                    <a:lstStyle/>
                    <a:p>
                      <a:pPr>
                        <a:lnSpc>
                          <a:spcPct val="115000"/>
                        </a:lnSpc>
                        <a:spcAft>
                          <a:spcPts val="0"/>
                        </a:spcAft>
                      </a:pPr>
                      <a:r>
                        <a:rPr lang="en-US" sz="800">
                          <a:effectLst/>
                        </a:rPr>
                        <a:t>Betty’s Bay, Pringle Bay</a:t>
                      </a:r>
                      <a:endParaRPr lang="en-ZA" sz="900">
                        <a:effectLst/>
                      </a:endParaRPr>
                    </a:p>
                    <a:p>
                      <a:pPr>
                        <a:lnSpc>
                          <a:spcPct val="115000"/>
                        </a:lnSpc>
                        <a:spcAft>
                          <a:spcPts val="0"/>
                        </a:spcAft>
                      </a:pPr>
                      <a:r>
                        <a:rPr lang="en-US" sz="800">
                          <a:effectLst/>
                        </a:rPr>
                        <a:t>Rooiels, Overhills &amp; Mooiuitsig</a:t>
                      </a:r>
                      <a:endParaRPr lang="en-ZA" sz="900">
                        <a:effectLst/>
                      </a:endParaRPr>
                    </a:p>
                    <a:p>
                      <a:pPr>
                        <a:lnSpc>
                          <a:spcPct val="115000"/>
                        </a:lnSpc>
                        <a:spcAft>
                          <a:spcPts val="1000"/>
                        </a:spcAft>
                      </a:pPr>
                      <a:r>
                        <a:rPr lang="en-US" sz="800">
                          <a:effectLst/>
                        </a:rPr>
                        <a:t> </a:t>
                      </a:r>
                      <a:endParaRPr lang="en-ZA" sz="900">
                        <a:effectLst/>
                      </a:endParaRPr>
                    </a:p>
                    <a:p>
                      <a:pPr>
                        <a:lnSpc>
                          <a:spcPct val="115000"/>
                        </a:lnSpc>
                        <a:spcAft>
                          <a:spcPts val="1000"/>
                        </a:spcAft>
                      </a:pPr>
                      <a:r>
                        <a:rPr lang="en-US" sz="800">
                          <a:effectLst/>
                        </a:rPr>
                        <a:t> </a:t>
                      </a:r>
                      <a:endParaRPr lang="en-ZA" sz="900">
                        <a:solidFill>
                          <a:srgbClr val="000000"/>
                        </a:solidFill>
                        <a:effectLst/>
                        <a:latin typeface="Calibri"/>
                        <a:ea typeface="Calibri"/>
                        <a:cs typeface="Times New Roman"/>
                      </a:endParaRPr>
                    </a:p>
                  </a:txBody>
                  <a:tcPr marL="64500" marR="64500" marT="0" marB="0" anchor="ctr"/>
                </a:tc>
              </a:tr>
              <a:tr h="421039">
                <a:tc>
                  <a:txBody>
                    <a:bodyPr/>
                    <a:lstStyle/>
                    <a:p>
                      <a:pPr>
                        <a:lnSpc>
                          <a:spcPct val="115000"/>
                        </a:lnSpc>
                        <a:spcAft>
                          <a:spcPts val="1000"/>
                        </a:spcAft>
                      </a:pPr>
                      <a:r>
                        <a:rPr lang="en-US" sz="800">
                          <a:effectLst/>
                        </a:rPr>
                        <a:t>4.</a:t>
                      </a:r>
                      <a:endParaRPr lang="en-ZA" sz="900">
                        <a:solidFill>
                          <a:srgbClr val="000000"/>
                        </a:solidFill>
                        <a:effectLst/>
                        <a:latin typeface="Calibri"/>
                        <a:ea typeface="Calibri"/>
                        <a:cs typeface="Times New Roman"/>
                      </a:endParaRPr>
                    </a:p>
                  </a:txBody>
                  <a:tcPr marL="64500" marR="64500" marT="0" marB="0"/>
                </a:tc>
                <a:tc>
                  <a:txBody>
                    <a:bodyPr/>
                    <a:lstStyle/>
                    <a:p>
                      <a:pPr algn="just">
                        <a:lnSpc>
                          <a:spcPct val="115000"/>
                        </a:lnSpc>
                        <a:spcAft>
                          <a:spcPts val="1000"/>
                        </a:spcAft>
                      </a:pPr>
                      <a:r>
                        <a:rPr lang="en-US" sz="800" dirty="0">
                          <a:effectLst/>
                        </a:rPr>
                        <a:t>Municipal fleet &amp; equipment to render basic service</a:t>
                      </a:r>
                      <a:endParaRPr lang="en-ZA" sz="900" dirty="0">
                        <a:solidFill>
                          <a:srgbClr val="000000"/>
                        </a:solidFill>
                        <a:effectLst/>
                        <a:latin typeface="Calibri"/>
                        <a:ea typeface="Calibri"/>
                        <a:cs typeface="Times New Roman"/>
                      </a:endParaRPr>
                    </a:p>
                  </a:txBody>
                  <a:tcPr marL="64500" marR="64500" marT="0" marB="0" anchor="ctr"/>
                </a:tc>
                <a:tc>
                  <a:txBody>
                    <a:bodyPr/>
                    <a:lstStyle/>
                    <a:p>
                      <a:pPr>
                        <a:lnSpc>
                          <a:spcPct val="115000"/>
                        </a:lnSpc>
                        <a:spcAft>
                          <a:spcPts val="1000"/>
                        </a:spcAft>
                      </a:pPr>
                      <a:r>
                        <a:rPr lang="en-US" sz="800">
                          <a:effectLst/>
                        </a:rPr>
                        <a:t>Ward 9 &amp; Ward 10</a:t>
                      </a:r>
                      <a:endParaRPr lang="en-ZA" sz="900">
                        <a:solidFill>
                          <a:srgbClr val="000000"/>
                        </a:solidFill>
                        <a:effectLst/>
                        <a:latin typeface="Calibri"/>
                        <a:ea typeface="Calibri"/>
                        <a:cs typeface="Times New Roman"/>
                      </a:endParaRPr>
                    </a:p>
                  </a:txBody>
                  <a:tcPr marL="64500" marR="64500" marT="0" marB="0" anchor="ctr"/>
                </a:tc>
              </a:tr>
              <a:tr h="1813156">
                <a:tc>
                  <a:txBody>
                    <a:bodyPr/>
                    <a:lstStyle/>
                    <a:p>
                      <a:pPr>
                        <a:lnSpc>
                          <a:spcPct val="115000"/>
                        </a:lnSpc>
                        <a:spcAft>
                          <a:spcPts val="1000"/>
                        </a:spcAft>
                      </a:pPr>
                      <a:r>
                        <a:rPr lang="en-US" sz="800">
                          <a:effectLst/>
                        </a:rPr>
                        <a:t> </a:t>
                      </a:r>
                      <a:endParaRPr lang="en-ZA" sz="900">
                        <a:effectLst/>
                      </a:endParaRPr>
                    </a:p>
                    <a:p>
                      <a:pPr>
                        <a:lnSpc>
                          <a:spcPct val="115000"/>
                        </a:lnSpc>
                        <a:spcAft>
                          <a:spcPts val="1000"/>
                        </a:spcAft>
                      </a:pPr>
                      <a:r>
                        <a:rPr lang="en-US" sz="800">
                          <a:effectLst/>
                        </a:rPr>
                        <a:t>5</a:t>
                      </a:r>
                      <a:endParaRPr lang="en-ZA" sz="900">
                        <a:solidFill>
                          <a:srgbClr val="000000"/>
                        </a:solidFill>
                        <a:effectLst/>
                        <a:latin typeface="Calibri"/>
                        <a:ea typeface="Calibri"/>
                        <a:cs typeface="Times New Roman"/>
                      </a:endParaRPr>
                    </a:p>
                  </a:txBody>
                  <a:tcPr marL="64500" marR="64500" marT="0" marB="0"/>
                </a:tc>
                <a:tc>
                  <a:txBody>
                    <a:bodyPr/>
                    <a:lstStyle/>
                    <a:p>
                      <a:pPr>
                        <a:lnSpc>
                          <a:spcPct val="115000"/>
                        </a:lnSpc>
                        <a:spcAft>
                          <a:spcPts val="0"/>
                        </a:spcAft>
                      </a:pPr>
                      <a:r>
                        <a:rPr lang="en-US" sz="800">
                          <a:effectLst/>
                        </a:rPr>
                        <a:t>Provision and upgrading of sport and recreation facilities: </a:t>
                      </a:r>
                      <a:endParaRPr lang="en-ZA" sz="900">
                        <a:effectLst/>
                      </a:endParaRPr>
                    </a:p>
                    <a:p>
                      <a:pPr>
                        <a:lnSpc>
                          <a:spcPct val="115000"/>
                        </a:lnSpc>
                        <a:spcAft>
                          <a:spcPts val="0"/>
                        </a:spcAft>
                      </a:pPr>
                      <a:r>
                        <a:rPr lang="en-US" sz="800">
                          <a:effectLst/>
                        </a:rPr>
                        <a:t/>
                      </a:r>
                      <a:br>
                        <a:rPr lang="en-US" sz="800">
                          <a:effectLst/>
                        </a:rPr>
                      </a:br>
                      <a:r>
                        <a:rPr lang="en-US" sz="800">
                          <a:effectLst/>
                        </a:rPr>
                        <a:t>- Upgrading of existing play park/ Large Playgroung;</a:t>
                      </a:r>
                      <a:br>
                        <a:rPr lang="en-US" sz="800">
                          <a:effectLst/>
                        </a:rPr>
                      </a:br>
                      <a:r>
                        <a:rPr lang="en-US" sz="800">
                          <a:effectLst/>
                        </a:rPr>
                        <a:t>- Sports ground </a:t>
                      </a:r>
                      <a:endParaRPr lang="en-ZA" sz="900">
                        <a:effectLst/>
                      </a:endParaRPr>
                    </a:p>
                    <a:p>
                      <a:pPr>
                        <a:lnSpc>
                          <a:spcPct val="115000"/>
                        </a:lnSpc>
                        <a:spcAft>
                          <a:spcPts val="0"/>
                        </a:spcAft>
                      </a:pPr>
                      <a:r>
                        <a:rPr lang="en-US" sz="800">
                          <a:effectLst/>
                        </a:rPr>
                        <a:t>- New Playground </a:t>
                      </a:r>
                      <a:br>
                        <a:rPr lang="en-US" sz="800">
                          <a:effectLst/>
                        </a:rPr>
                      </a:br>
                      <a:r>
                        <a:rPr lang="en-US" sz="800">
                          <a:effectLst/>
                        </a:rPr>
                        <a:t>Further upgrades/ rounding-off of Kleinmond Soccer Field / Netball Field (Multipurpose sport facilities)</a:t>
                      </a:r>
                      <a:endParaRPr lang="en-ZA" sz="900">
                        <a:solidFill>
                          <a:srgbClr val="000000"/>
                        </a:solidFill>
                        <a:effectLst/>
                        <a:latin typeface="Calibri"/>
                        <a:ea typeface="Calibri"/>
                        <a:cs typeface="Times New Roman"/>
                      </a:endParaRPr>
                    </a:p>
                  </a:txBody>
                  <a:tcPr marL="64500" marR="64500" marT="0" marB="0" anchor="ctr"/>
                </a:tc>
                <a:tc>
                  <a:txBody>
                    <a:bodyPr/>
                    <a:lstStyle/>
                    <a:p>
                      <a:pPr>
                        <a:lnSpc>
                          <a:spcPct val="115000"/>
                        </a:lnSpc>
                        <a:spcAft>
                          <a:spcPts val="0"/>
                        </a:spcAft>
                      </a:pPr>
                      <a:r>
                        <a:rPr lang="en-US" sz="800" dirty="0">
                          <a:effectLst/>
                        </a:rPr>
                        <a:t> </a:t>
                      </a:r>
                      <a:endParaRPr lang="en-ZA" sz="900" dirty="0">
                        <a:effectLst/>
                      </a:endParaRPr>
                    </a:p>
                    <a:p>
                      <a:pPr>
                        <a:lnSpc>
                          <a:spcPct val="115000"/>
                        </a:lnSpc>
                        <a:spcAft>
                          <a:spcPts val="0"/>
                        </a:spcAft>
                      </a:pPr>
                      <a:r>
                        <a:rPr lang="en-US" sz="800" dirty="0">
                          <a:effectLst/>
                        </a:rPr>
                        <a:t> </a:t>
                      </a:r>
                      <a:endParaRPr lang="en-ZA" sz="900" dirty="0">
                        <a:effectLst/>
                      </a:endParaRPr>
                    </a:p>
                    <a:p>
                      <a:pPr>
                        <a:lnSpc>
                          <a:spcPct val="115000"/>
                        </a:lnSpc>
                        <a:spcAft>
                          <a:spcPts val="0"/>
                        </a:spcAft>
                      </a:pPr>
                      <a:r>
                        <a:rPr lang="en-US" sz="800" dirty="0">
                          <a:effectLst/>
                        </a:rPr>
                        <a:t> </a:t>
                      </a:r>
                      <a:endParaRPr lang="en-ZA" sz="900" dirty="0">
                        <a:effectLst/>
                      </a:endParaRPr>
                    </a:p>
                    <a:p>
                      <a:pPr>
                        <a:lnSpc>
                          <a:spcPct val="115000"/>
                        </a:lnSpc>
                        <a:spcAft>
                          <a:spcPts val="0"/>
                        </a:spcAft>
                      </a:pPr>
                      <a:r>
                        <a:rPr lang="en-US" sz="800" dirty="0">
                          <a:effectLst/>
                        </a:rPr>
                        <a:t> </a:t>
                      </a:r>
                      <a:endParaRPr lang="en-ZA" sz="900" dirty="0">
                        <a:effectLst/>
                      </a:endParaRPr>
                    </a:p>
                    <a:p>
                      <a:pPr>
                        <a:lnSpc>
                          <a:spcPct val="115000"/>
                        </a:lnSpc>
                        <a:spcAft>
                          <a:spcPts val="0"/>
                        </a:spcAft>
                      </a:pPr>
                      <a:r>
                        <a:rPr lang="en-US" sz="800" dirty="0" err="1">
                          <a:effectLst/>
                        </a:rPr>
                        <a:t>Mooiuitsig</a:t>
                      </a:r>
                      <a:r>
                        <a:rPr lang="en-US" sz="800" dirty="0">
                          <a:effectLst/>
                        </a:rPr>
                        <a:t/>
                      </a:r>
                      <a:br>
                        <a:rPr lang="en-US" sz="800" dirty="0">
                          <a:effectLst/>
                        </a:rPr>
                      </a:br>
                      <a:r>
                        <a:rPr lang="en-US" sz="800" dirty="0" err="1">
                          <a:effectLst/>
                        </a:rPr>
                        <a:t>Mooiuitsig</a:t>
                      </a:r>
                      <a:r>
                        <a:rPr lang="en-US" sz="800" dirty="0">
                          <a:effectLst/>
                        </a:rPr>
                        <a:t/>
                      </a:r>
                      <a:br>
                        <a:rPr lang="en-US" sz="800" dirty="0">
                          <a:effectLst/>
                        </a:rPr>
                      </a:br>
                      <a:endParaRPr lang="en-ZA" sz="900" dirty="0">
                        <a:effectLst/>
                      </a:endParaRPr>
                    </a:p>
                    <a:p>
                      <a:pPr>
                        <a:lnSpc>
                          <a:spcPct val="115000"/>
                        </a:lnSpc>
                        <a:spcAft>
                          <a:spcPts val="0"/>
                        </a:spcAft>
                      </a:pPr>
                      <a:r>
                        <a:rPr lang="en-US" sz="800" dirty="0" err="1">
                          <a:effectLst/>
                        </a:rPr>
                        <a:t>Overhills</a:t>
                      </a:r>
                      <a:endParaRPr lang="en-ZA" sz="900" dirty="0">
                        <a:effectLst/>
                      </a:endParaRPr>
                    </a:p>
                    <a:p>
                      <a:pPr>
                        <a:lnSpc>
                          <a:spcPct val="115000"/>
                        </a:lnSpc>
                        <a:spcAft>
                          <a:spcPts val="0"/>
                        </a:spcAft>
                      </a:pPr>
                      <a:r>
                        <a:rPr lang="en-US" sz="800" dirty="0">
                          <a:effectLst/>
                        </a:rPr>
                        <a:t> </a:t>
                      </a:r>
                      <a:endParaRPr lang="en-ZA" sz="900" dirty="0">
                        <a:effectLst/>
                      </a:endParaRPr>
                    </a:p>
                    <a:p>
                      <a:pPr>
                        <a:lnSpc>
                          <a:spcPct val="115000"/>
                        </a:lnSpc>
                        <a:spcAft>
                          <a:spcPts val="0"/>
                        </a:spcAft>
                      </a:pPr>
                      <a:r>
                        <a:rPr lang="en-US" sz="800" dirty="0">
                          <a:effectLst/>
                        </a:rPr>
                        <a:t> </a:t>
                      </a:r>
                      <a:endParaRPr lang="en-ZA" sz="900" dirty="0">
                        <a:effectLst/>
                      </a:endParaRPr>
                    </a:p>
                    <a:p>
                      <a:pPr>
                        <a:lnSpc>
                          <a:spcPct val="115000"/>
                        </a:lnSpc>
                        <a:spcAft>
                          <a:spcPts val="0"/>
                        </a:spcAft>
                      </a:pPr>
                      <a:r>
                        <a:rPr lang="en-US" sz="800" dirty="0" err="1">
                          <a:effectLst/>
                        </a:rPr>
                        <a:t>Overhills</a:t>
                      </a:r>
                      <a:r>
                        <a:rPr lang="en-US" sz="800" dirty="0">
                          <a:effectLst/>
                        </a:rPr>
                        <a:t/>
                      </a:r>
                      <a:br>
                        <a:rPr lang="en-US" sz="800" dirty="0">
                          <a:effectLst/>
                        </a:rPr>
                      </a:br>
                      <a:endParaRPr lang="en-ZA" sz="900" dirty="0">
                        <a:solidFill>
                          <a:srgbClr val="000000"/>
                        </a:solidFill>
                        <a:effectLst/>
                        <a:latin typeface="Calibri"/>
                        <a:ea typeface="Calibri"/>
                        <a:cs typeface="Times New Roman"/>
                      </a:endParaRPr>
                    </a:p>
                  </a:txBody>
                  <a:tcPr marL="64500" marR="64500" marT="0" marB="0" anchor="ctr"/>
                </a:tc>
              </a:tr>
            </a:tbl>
          </a:graphicData>
        </a:graphic>
      </p:graphicFrame>
      <p:sp>
        <p:nvSpPr>
          <p:cNvPr id="7" name="Rectangle 2"/>
          <p:cNvSpPr>
            <a:spLocks noChangeArrowheads="1"/>
          </p:cNvSpPr>
          <p:nvPr/>
        </p:nvSpPr>
        <p:spPr bwMode="auto">
          <a:xfrm>
            <a:off x="169545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smtClean="0">
                <a:ln>
                  <a:noFill/>
                </a:ln>
                <a:solidFill>
                  <a:srgbClr val="000000"/>
                </a:solidFill>
                <a:effectLst/>
                <a:latin typeface="Century Gothic" pitchFamily="34" charset="0"/>
                <a:ea typeface="Calibri" pitchFamily="34" charset="0"/>
                <a:cs typeface="Times New Roman" pitchFamily="18" charset="0"/>
              </a:rPr>
              <a:t>2023/2027 Draft IDP Priorities  -  Rooiels Specific priorities</a:t>
            </a:r>
            <a:endParaRPr kumimoji="0" lang="en-ZA" altLang="ja-JP"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ja-JP"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37126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79096" cy="346050"/>
          </a:xfrm>
        </p:spPr>
        <p:txBody>
          <a:bodyPr>
            <a:noAutofit/>
          </a:bodyPr>
          <a:lstStyle/>
          <a:p>
            <a:r>
              <a:rPr lang="en-ZA" sz="2400" dirty="0" smtClean="0"/>
              <a:t>9 Dune management</a:t>
            </a:r>
            <a:endParaRPr lang="en-Z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9546661"/>
              </p:ext>
            </p:extLst>
          </p:nvPr>
        </p:nvGraphicFramePr>
        <p:xfrm>
          <a:off x="1187624" y="908720"/>
          <a:ext cx="6912768" cy="5112568"/>
        </p:xfrm>
        <a:graphic>
          <a:graphicData uri="http://schemas.openxmlformats.org/drawingml/2006/table">
            <a:tbl>
              <a:tblPr firstRow="1" firstCol="1" bandRow="1">
                <a:tableStyleId>{5C22544A-7EE6-4342-B048-85BDC9FD1C3A}</a:tableStyleId>
              </a:tblPr>
              <a:tblGrid>
                <a:gridCol w="648655"/>
                <a:gridCol w="3315029"/>
                <a:gridCol w="2949084"/>
              </a:tblGrid>
              <a:tr h="1502530">
                <a:tc>
                  <a:txBody>
                    <a:bodyPr/>
                    <a:lstStyle/>
                    <a:p>
                      <a:pPr>
                        <a:lnSpc>
                          <a:spcPct val="115000"/>
                        </a:lnSpc>
                        <a:spcAft>
                          <a:spcPts val="1000"/>
                        </a:spcAft>
                      </a:pPr>
                      <a:r>
                        <a:rPr lang="en-US" sz="900" dirty="0">
                          <a:effectLst/>
                        </a:rPr>
                        <a:t>6.</a:t>
                      </a:r>
                      <a:endParaRPr lang="en-ZA" sz="1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900">
                          <a:effectLst/>
                        </a:rPr>
                        <a:t>Protection of the Environment: RENR </a:t>
                      </a:r>
                      <a:endParaRPr lang="en-ZA" sz="1000">
                        <a:effectLst/>
                      </a:endParaRPr>
                    </a:p>
                    <a:p>
                      <a:pPr>
                        <a:lnSpc>
                          <a:spcPct val="115000"/>
                        </a:lnSpc>
                        <a:spcAft>
                          <a:spcPts val="0"/>
                        </a:spcAft>
                      </a:pPr>
                      <a:r>
                        <a:rPr lang="en-US" sz="900">
                          <a:effectLst/>
                        </a:rPr>
                        <a:t>The areas around the coast, at the Kopje and on the Rooiels River estuary (all currently zoned for nature) to be officially proclaimed as protected nature reserve and included as an extension of the Rooiels Nature Reserve</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900">
                          <a:effectLst/>
                        </a:rPr>
                        <a:t>Rooiels</a:t>
                      </a:r>
                      <a:endParaRPr lang="en-ZA" sz="1000">
                        <a:solidFill>
                          <a:srgbClr val="000000"/>
                        </a:solidFill>
                        <a:effectLst/>
                        <a:latin typeface="Calibri"/>
                        <a:ea typeface="Calibri"/>
                        <a:cs typeface="Times New Roman"/>
                      </a:endParaRPr>
                    </a:p>
                  </a:txBody>
                  <a:tcPr marL="68580" marR="68580" marT="0" marB="0" anchor="ctr"/>
                </a:tc>
              </a:tr>
              <a:tr h="2184630">
                <a:tc>
                  <a:txBody>
                    <a:bodyPr/>
                    <a:lstStyle/>
                    <a:p>
                      <a:pPr>
                        <a:lnSpc>
                          <a:spcPct val="115000"/>
                        </a:lnSpc>
                        <a:spcAft>
                          <a:spcPts val="1000"/>
                        </a:spcAft>
                      </a:pPr>
                      <a:r>
                        <a:rPr lang="en-US" sz="900">
                          <a:effectLst/>
                        </a:rPr>
                        <a:t>7.</a:t>
                      </a:r>
                      <a:endParaRPr lang="en-ZA" sz="10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1000"/>
                        </a:spcAft>
                      </a:pPr>
                      <a:r>
                        <a:rPr lang="en-US" sz="900">
                          <a:effectLst/>
                        </a:rPr>
                        <a:t>Protection of the Environment and Character of the Area:</a:t>
                      </a:r>
                      <a:r>
                        <a:rPr lang="en-US" sz="1000">
                          <a:effectLst/>
                        </a:rPr>
                        <a:t>  RECOZ </a:t>
                      </a:r>
                      <a:endParaRPr lang="en-ZA" sz="1000">
                        <a:effectLst/>
                      </a:endParaRPr>
                    </a:p>
                    <a:p>
                      <a:pPr>
                        <a:lnSpc>
                          <a:spcPct val="115000"/>
                        </a:lnSpc>
                        <a:spcAft>
                          <a:spcPts val="1000"/>
                        </a:spcAft>
                      </a:pPr>
                      <a:r>
                        <a:rPr lang="en-US" sz="900">
                          <a:effectLst/>
                        </a:rPr>
                        <a:t>Heritage Overlay Zone to be adapted and extended to ALL of Rooiels – as submitted to OM as RECOZ -- </a:t>
                      </a:r>
                      <a:r>
                        <a:rPr lang="en-US" sz="1000">
                          <a:effectLst/>
                        </a:rPr>
                        <a:t>and also Hangklip Conservation Overlay Zone for protecting dark skies</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Rooiels – and Pringle Bay and Betty’s Bay</a:t>
                      </a:r>
                      <a:endParaRPr lang="en-ZA" sz="1000">
                        <a:solidFill>
                          <a:srgbClr val="000000"/>
                        </a:solidFill>
                        <a:effectLst/>
                        <a:latin typeface="Calibri"/>
                        <a:ea typeface="Calibri"/>
                        <a:cs typeface="Times New Roman"/>
                      </a:endParaRPr>
                    </a:p>
                  </a:txBody>
                  <a:tcPr marL="68580" marR="68580" marT="0" marB="0" anchor="ctr"/>
                </a:tc>
              </a:tr>
              <a:tr h="590288">
                <a:tc>
                  <a:txBody>
                    <a:bodyPr/>
                    <a:lstStyle/>
                    <a:p>
                      <a:pPr>
                        <a:lnSpc>
                          <a:spcPct val="115000"/>
                        </a:lnSpc>
                        <a:spcAft>
                          <a:spcPts val="1000"/>
                        </a:spcAft>
                      </a:pPr>
                      <a:r>
                        <a:rPr lang="en-US" sz="900">
                          <a:effectLst/>
                        </a:rPr>
                        <a:t>8.</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dirty="0">
                          <a:effectLst/>
                        </a:rPr>
                        <a:t>Protection of the Environment: Law enforcement and Waste Management</a:t>
                      </a:r>
                      <a:endParaRPr lang="en-ZA" sz="1000" dirty="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 Ward Wide</a:t>
                      </a:r>
                      <a:endParaRPr lang="en-ZA" sz="1000">
                        <a:solidFill>
                          <a:srgbClr val="000000"/>
                        </a:solidFill>
                        <a:effectLst/>
                        <a:latin typeface="Calibri"/>
                        <a:ea typeface="Calibri"/>
                        <a:cs typeface="Times New Roman"/>
                      </a:endParaRPr>
                    </a:p>
                  </a:txBody>
                  <a:tcPr marL="68580" marR="68580" marT="0" marB="0" anchor="ctr"/>
                </a:tc>
              </a:tr>
              <a:tr h="835120">
                <a:tc>
                  <a:txBody>
                    <a:bodyPr/>
                    <a:lstStyle/>
                    <a:p>
                      <a:pPr>
                        <a:lnSpc>
                          <a:spcPct val="115000"/>
                        </a:lnSpc>
                        <a:spcAft>
                          <a:spcPts val="1000"/>
                        </a:spcAft>
                      </a:pPr>
                      <a:r>
                        <a:rPr lang="en-US" sz="900" dirty="0">
                          <a:solidFill>
                            <a:srgbClr val="000000"/>
                          </a:solidFill>
                          <a:effectLst/>
                          <a:latin typeface="Century Gothic"/>
                          <a:ea typeface="Calibri"/>
                          <a:cs typeface="Calibri"/>
                        </a:rPr>
                        <a:t>10.</a:t>
                      </a:r>
                      <a:endParaRPr lang="en-ZA" sz="1000" dirty="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dirty="0">
                          <a:solidFill>
                            <a:srgbClr val="000000"/>
                          </a:solidFill>
                          <a:effectLst/>
                          <a:latin typeface="Century Gothic"/>
                          <a:ea typeface="Calibri"/>
                          <a:cs typeface="Calibri"/>
                        </a:rPr>
                        <a:t>Traffic calming, plus R44 Provincial Road</a:t>
                      </a:r>
                      <a:endParaRPr lang="en-ZA" sz="1000" dirty="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dirty="0">
                          <a:solidFill>
                            <a:srgbClr val="000000"/>
                          </a:solidFill>
                          <a:effectLst/>
                          <a:latin typeface="Century Gothic"/>
                          <a:ea typeface="Calibri"/>
                          <a:cs typeface="Calibri"/>
                        </a:rPr>
                        <a:t>Ward wide</a:t>
                      </a:r>
                      <a:endParaRPr lang="en-ZA" sz="1000" dirty="0">
                        <a:solidFill>
                          <a:srgbClr val="00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564468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Operational Needs</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5318537"/>
              </p:ext>
            </p:extLst>
          </p:nvPr>
        </p:nvGraphicFramePr>
        <p:xfrm>
          <a:off x="1043608" y="1412772"/>
          <a:ext cx="6587187" cy="4752531"/>
        </p:xfrm>
        <a:graphic>
          <a:graphicData uri="http://schemas.openxmlformats.org/drawingml/2006/table">
            <a:tbl>
              <a:tblPr firstRow="1" firstCol="1" bandRow="1">
                <a:tableStyleId>{5C22544A-7EE6-4342-B048-85BDC9FD1C3A}</a:tableStyleId>
              </a:tblPr>
              <a:tblGrid>
                <a:gridCol w="654519"/>
                <a:gridCol w="3139625"/>
                <a:gridCol w="2793043"/>
              </a:tblGrid>
              <a:tr h="528059">
                <a:tc>
                  <a:txBody>
                    <a:bodyPr/>
                    <a:lstStyle/>
                    <a:p>
                      <a:pPr>
                        <a:lnSpc>
                          <a:spcPct val="115000"/>
                        </a:lnSpc>
                        <a:spcAft>
                          <a:spcPts val="1000"/>
                        </a:spcAft>
                      </a:pPr>
                      <a:r>
                        <a:rPr lang="en-US" sz="900">
                          <a:effectLst/>
                        </a:rPr>
                        <a:t>24.</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Maintenance of gravel roads / dust control</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Betty’s Bay/ Pringle Bay/ Rooiels /Overhills</a:t>
                      </a:r>
                      <a:endParaRPr lang="en-ZA" sz="1000">
                        <a:solidFill>
                          <a:srgbClr val="000000"/>
                        </a:solidFill>
                        <a:effectLst/>
                        <a:latin typeface="Calibri"/>
                        <a:ea typeface="Calibri"/>
                        <a:cs typeface="Times New Roman"/>
                      </a:endParaRPr>
                    </a:p>
                  </a:txBody>
                  <a:tcPr marL="68580" marR="68580" marT="0" marB="0" anchor="ctr"/>
                </a:tc>
              </a:tr>
              <a:tr h="528059">
                <a:tc>
                  <a:txBody>
                    <a:bodyPr/>
                    <a:lstStyle/>
                    <a:p>
                      <a:pPr>
                        <a:lnSpc>
                          <a:spcPct val="115000"/>
                        </a:lnSpc>
                        <a:spcAft>
                          <a:spcPts val="1000"/>
                        </a:spcAft>
                      </a:pPr>
                      <a:r>
                        <a:rPr lang="en-US" sz="900">
                          <a:effectLst/>
                        </a:rPr>
                        <a:t>25.</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Animal proof bin project for residents</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Betty’s Bay/ Pringle Bay/ Rooiels </a:t>
                      </a:r>
                      <a:endParaRPr lang="en-ZA" sz="1000">
                        <a:solidFill>
                          <a:srgbClr val="000000"/>
                        </a:solidFill>
                        <a:effectLst/>
                        <a:latin typeface="Calibri"/>
                        <a:ea typeface="Calibri"/>
                        <a:cs typeface="Times New Roman"/>
                      </a:endParaRPr>
                    </a:p>
                  </a:txBody>
                  <a:tcPr marL="68580" marR="68580" marT="0" marB="0" anchor="ctr"/>
                </a:tc>
              </a:tr>
              <a:tr h="528059">
                <a:tc>
                  <a:txBody>
                    <a:bodyPr/>
                    <a:lstStyle/>
                    <a:p>
                      <a:pPr>
                        <a:lnSpc>
                          <a:spcPct val="115000"/>
                        </a:lnSpc>
                        <a:spcAft>
                          <a:spcPts val="1000"/>
                        </a:spcAft>
                      </a:pPr>
                      <a:r>
                        <a:rPr lang="en-US" sz="900">
                          <a:effectLst/>
                        </a:rPr>
                        <a:t>26</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Alien Clearing </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Ward Wide</a:t>
                      </a:r>
                      <a:endParaRPr lang="en-ZA" sz="1000">
                        <a:solidFill>
                          <a:srgbClr val="000000"/>
                        </a:solidFill>
                        <a:effectLst/>
                        <a:latin typeface="Calibri"/>
                        <a:ea typeface="Calibri"/>
                        <a:cs typeface="Times New Roman"/>
                      </a:endParaRPr>
                    </a:p>
                  </a:txBody>
                  <a:tcPr marL="68580" marR="68580" marT="0" marB="0" anchor="ctr"/>
                </a:tc>
              </a:tr>
              <a:tr h="528059">
                <a:tc gridSpan="3">
                  <a:txBody>
                    <a:bodyPr/>
                    <a:lstStyle/>
                    <a:p>
                      <a:pPr algn="ctr">
                        <a:lnSpc>
                          <a:spcPct val="115000"/>
                        </a:lnSpc>
                        <a:spcAft>
                          <a:spcPts val="1000"/>
                        </a:spcAft>
                      </a:pPr>
                      <a:r>
                        <a:rPr lang="en-US" sz="900" u="sng">
                          <a:effectLst/>
                        </a:rPr>
                        <a:t>PROVINCIAL / NATIONAL</a:t>
                      </a:r>
                      <a:endParaRPr lang="en-ZA" sz="1000">
                        <a:solidFill>
                          <a:srgbClr val="000000"/>
                        </a:solidFill>
                        <a:effectLst/>
                        <a:latin typeface="Calibri"/>
                        <a:ea typeface="Calibri"/>
                        <a:cs typeface="Times New Roman"/>
                      </a:endParaRPr>
                    </a:p>
                  </a:txBody>
                  <a:tcPr marL="68580" marR="68580" marT="0" marB="0"/>
                </a:tc>
                <a:tc hMerge="1">
                  <a:txBody>
                    <a:bodyPr/>
                    <a:lstStyle/>
                    <a:p>
                      <a:endParaRPr lang="en-ZA"/>
                    </a:p>
                  </a:txBody>
                  <a:tcPr/>
                </a:tc>
                <a:tc hMerge="1">
                  <a:txBody>
                    <a:bodyPr/>
                    <a:lstStyle/>
                    <a:p>
                      <a:endParaRPr lang="en-ZA"/>
                    </a:p>
                  </a:txBody>
                  <a:tcPr/>
                </a:tc>
              </a:tr>
              <a:tr h="528059">
                <a:tc>
                  <a:txBody>
                    <a:bodyPr/>
                    <a:lstStyle/>
                    <a:p>
                      <a:pPr>
                        <a:lnSpc>
                          <a:spcPct val="115000"/>
                        </a:lnSpc>
                        <a:spcAft>
                          <a:spcPts val="1000"/>
                        </a:spcAft>
                      </a:pPr>
                      <a:r>
                        <a:rPr lang="en-US" sz="900">
                          <a:effectLst/>
                        </a:rPr>
                        <a:t>27</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Roads – traffic  calming on R44 esp. at Porter Drive, Rooiels </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Ward Wide</a:t>
                      </a:r>
                      <a:endParaRPr lang="en-ZA" sz="1000">
                        <a:solidFill>
                          <a:srgbClr val="000000"/>
                        </a:solidFill>
                        <a:effectLst/>
                        <a:latin typeface="Calibri"/>
                        <a:ea typeface="Calibri"/>
                        <a:cs typeface="Times New Roman"/>
                      </a:endParaRPr>
                    </a:p>
                  </a:txBody>
                  <a:tcPr marL="68580" marR="68580" marT="0" marB="0" anchor="ctr"/>
                </a:tc>
              </a:tr>
              <a:tr h="528059">
                <a:tc>
                  <a:txBody>
                    <a:bodyPr/>
                    <a:lstStyle/>
                    <a:p>
                      <a:pPr>
                        <a:lnSpc>
                          <a:spcPct val="115000"/>
                        </a:lnSpc>
                        <a:spcAft>
                          <a:spcPts val="1000"/>
                        </a:spcAft>
                      </a:pPr>
                      <a:r>
                        <a:rPr lang="en-US" sz="900">
                          <a:effectLst/>
                        </a:rPr>
                        <a:t>28.</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Housing</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Mooiuitsig / Overhills </a:t>
                      </a:r>
                      <a:endParaRPr lang="en-ZA" sz="1000">
                        <a:solidFill>
                          <a:srgbClr val="000000"/>
                        </a:solidFill>
                        <a:effectLst/>
                        <a:latin typeface="Calibri"/>
                        <a:ea typeface="Calibri"/>
                        <a:cs typeface="Times New Roman"/>
                      </a:endParaRPr>
                    </a:p>
                  </a:txBody>
                  <a:tcPr marL="68580" marR="68580" marT="0" marB="0" anchor="ctr"/>
                </a:tc>
              </a:tr>
              <a:tr h="528059">
                <a:tc>
                  <a:txBody>
                    <a:bodyPr/>
                    <a:lstStyle/>
                    <a:p>
                      <a:pPr>
                        <a:lnSpc>
                          <a:spcPct val="115000"/>
                        </a:lnSpc>
                        <a:spcAft>
                          <a:spcPts val="1000"/>
                        </a:spcAft>
                      </a:pPr>
                      <a:r>
                        <a:rPr lang="en-US" sz="900">
                          <a:effectLst/>
                        </a:rPr>
                        <a:t>30.</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Electrification of Overhills</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Overhills</a:t>
                      </a:r>
                      <a:endParaRPr lang="en-ZA" sz="1000">
                        <a:solidFill>
                          <a:srgbClr val="000000"/>
                        </a:solidFill>
                        <a:effectLst/>
                        <a:latin typeface="Calibri"/>
                        <a:ea typeface="Calibri"/>
                        <a:cs typeface="Times New Roman"/>
                      </a:endParaRPr>
                    </a:p>
                  </a:txBody>
                  <a:tcPr marL="68580" marR="68580" marT="0" marB="0" anchor="ctr"/>
                </a:tc>
              </a:tr>
              <a:tr h="528059">
                <a:tc>
                  <a:txBody>
                    <a:bodyPr/>
                    <a:lstStyle/>
                    <a:p>
                      <a:pPr>
                        <a:lnSpc>
                          <a:spcPct val="115000"/>
                        </a:lnSpc>
                        <a:spcAft>
                          <a:spcPts val="1000"/>
                        </a:spcAft>
                      </a:pPr>
                      <a:r>
                        <a:rPr lang="en-US" sz="900">
                          <a:effectLst/>
                        </a:rPr>
                        <a:t>30.</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High School</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a:effectLst/>
                        </a:rPr>
                        <a:t>Ward 9 &amp; Ward 10</a:t>
                      </a:r>
                      <a:endParaRPr lang="en-ZA" sz="1000">
                        <a:solidFill>
                          <a:srgbClr val="000000"/>
                        </a:solidFill>
                        <a:effectLst/>
                        <a:latin typeface="Calibri"/>
                        <a:ea typeface="Calibri"/>
                        <a:cs typeface="Times New Roman"/>
                      </a:endParaRPr>
                    </a:p>
                  </a:txBody>
                  <a:tcPr marL="68580" marR="68580" marT="0" marB="0" anchor="ctr"/>
                </a:tc>
              </a:tr>
              <a:tr h="528059">
                <a:tc>
                  <a:txBody>
                    <a:bodyPr/>
                    <a:lstStyle/>
                    <a:p>
                      <a:pPr>
                        <a:lnSpc>
                          <a:spcPct val="115000"/>
                        </a:lnSpc>
                        <a:spcAft>
                          <a:spcPts val="1000"/>
                        </a:spcAft>
                      </a:pPr>
                      <a:r>
                        <a:rPr lang="en-US" sz="900">
                          <a:effectLst/>
                        </a:rPr>
                        <a:t>31.</a:t>
                      </a:r>
                      <a:endParaRPr lang="en-ZA" sz="1000">
                        <a:solidFill>
                          <a:srgbClr val="000000"/>
                        </a:solidFill>
                        <a:effectLst/>
                        <a:latin typeface="Calibri"/>
                        <a:ea typeface="Calibri"/>
                        <a:cs typeface="Times New Roman"/>
                      </a:endParaRPr>
                    </a:p>
                  </a:txBody>
                  <a:tcPr marL="68580" marR="68580" marT="0" marB="0"/>
                </a:tc>
                <a:tc>
                  <a:txBody>
                    <a:bodyPr/>
                    <a:lstStyle/>
                    <a:p>
                      <a:pPr algn="just">
                        <a:lnSpc>
                          <a:spcPct val="115000"/>
                        </a:lnSpc>
                        <a:spcAft>
                          <a:spcPts val="1000"/>
                        </a:spcAft>
                      </a:pPr>
                      <a:r>
                        <a:rPr lang="en-US" sz="900">
                          <a:effectLst/>
                        </a:rPr>
                        <a:t>Public Transport</a:t>
                      </a:r>
                      <a:endParaRPr lang="en-ZA" sz="1000">
                        <a:solidFill>
                          <a:srgbClr val="000000"/>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en-US" sz="900" dirty="0">
                          <a:effectLst/>
                        </a:rPr>
                        <a:t>Ward 9 &amp; Ward 10</a:t>
                      </a:r>
                      <a:endParaRPr lang="en-ZA" sz="1000" dirty="0">
                        <a:solidFill>
                          <a:srgbClr val="00000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78834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Our Village</a:t>
            </a:r>
            <a:endParaRPr lang="en-ZA" dirty="0"/>
          </a:p>
        </p:txBody>
      </p:sp>
      <p:sp>
        <p:nvSpPr>
          <p:cNvPr id="3" name="Content Placeholder 2"/>
          <p:cNvSpPr>
            <a:spLocks noGrp="1"/>
          </p:cNvSpPr>
          <p:nvPr>
            <p:ph idx="1"/>
          </p:nvPr>
        </p:nvSpPr>
        <p:spPr/>
        <p:txBody>
          <a:bodyPr>
            <a:normAutofit lnSpcReduction="10000"/>
          </a:bodyPr>
          <a:lstStyle/>
          <a:p>
            <a:r>
              <a:rPr lang="en-ZA" dirty="0" smtClean="0"/>
              <a:t>Growing at a rapid pace. </a:t>
            </a:r>
          </a:p>
          <a:p>
            <a:r>
              <a:rPr lang="en-ZA" dirty="0" smtClean="0"/>
              <a:t>Need to ensure we limit the impact of development on biodiversity and character</a:t>
            </a:r>
          </a:p>
          <a:p>
            <a:r>
              <a:rPr lang="en-ZA" dirty="0" smtClean="0"/>
              <a:t>Commitment to work with OM for service delivery that reinforces our Vision</a:t>
            </a:r>
          </a:p>
          <a:p>
            <a:r>
              <a:rPr lang="en-ZA" dirty="0" smtClean="0"/>
              <a:t>Need to share “Living the Vision” – information packs and the website</a:t>
            </a:r>
          </a:p>
          <a:p>
            <a:r>
              <a:rPr lang="en-ZA" dirty="0" smtClean="0"/>
              <a:t>Information and signage </a:t>
            </a:r>
          </a:p>
        </p:txBody>
      </p:sp>
    </p:spTree>
    <p:extLst>
      <p:ext uri="{BB962C8B-B14F-4D97-AF65-F5344CB8AC3E}">
        <p14:creationId xmlns:p14="http://schemas.microsoft.com/office/powerpoint/2010/main" val="310252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Breeze</a:t>
            </a:r>
            <a:endParaRPr lang="en-ZA" dirty="0"/>
          </a:p>
        </p:txBody>
      </p:sp>
      <p:sp>
        <p:nvSpPr>
          <p:cNvPr id="3" name="Content Placeholder 2"/>
          <p:cNvSpPr>
            <a:spLocks noGrp="1"/>
          </p:cNvSpPr>
          <p:nvPr>
            <p:ph idx="1"/>
          </p:nvPr>
        </p:nvSpPr>
        <p:spPr/>
        <p:txBody>
          <a:bodyPr>
            <a:normAutofit fontScale="92500"/>
          </a:bodyPr>
          <a:lstStyle/>
          <a:p>
            <a:r>
              <a:rPr lang="en-ZA" dirty="0" smtClean="0"/>
              <a:t>Rapid uptake – available in the Shop while RESA office is closed over the holidays</a:t>
            </a:r>
          </a:p>
          <a:p>
            <a:r>
              <a:rPr lang="en-ZA" dirty="0" smtClean="0"/>
              <a:t>Printed 176 copies </a:t>
            </a:r>
          </a:p>
          <a:p>
            <a:r>
              <a:rPr lang="en-ZA" dirty="0" smtClean="0"/>
              <a:t>Possible to print more (in batches of 50 minimum)  if needed or for sale</a:t>
            </a:r>
          </a:p>
          <a:p>
            <a:r>
              <a:rPr lang="en-ZA" b="1" dirty="0" smtClean="0"/>
              <a:t>A big thank you to Willie du Plooy for collating, editing, researching and writing.  </a:t>
            </a:r>
          </a:p>
          <a:p>
            <a:r>
              <a:rPr lang="en-ZA" dirty="0" err="1" smtClean="0"/>
              <a:t>Rooiels</a:t>
            </a:r>
            <a:r>
              <a:rPr lang="en-ZA" dirty="0" smtClean="0"/>
              <a:t> book – no more copies.  Still demand</a:t>
            </a:r>
          </a:p>
          <a:p>
            <a:endParaRPr lang="en-ZA" dirty="0"/>
          </a:p>
        </p:txBody>
      </p:sp>
    </p:spTree>
    <p:extLst>
      <p:ext uri="{BB962C8B-B14F-4D97-AF65-F5344CB8AC3E}">
        <p14:creationId xmlns:p14="http://schemas.microsoft.com/office/powerpoint/2010/main" val="52986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OM Services in </a:t>
            </a:r>
            <a:r>
              <a:rPr lang="en-ZA" dirty="0" err="1" smtClean="0"/>
              <a:t>Rooiels</a:t>
            </a:r>
            <a:endParaRPr lang="en-ZA" dirty="0"/>
          </a:p>
        </p:txBody>
      </p:sp>
      <p:sp>
        <p:nvSpPr>
          <p:cNvPr id="3" name="Content Placeholder 2"/>
          <p:cNvSpPr>
            <a:spLocks noGrp="1"/>
          </p:cNvSpPr>
          <p:nvPr>
            <p:ph idx="1"/>
          </p:nvPr>
        </p:nvSpPr>
        <p:spPr/>
        <p:txBody>
          <a:bodyPr>
            <a:normAutofit lnSpcReduction="10000"/>
          </a:bodyPr>
          <a:lstStyle/>
          <a:p>
            <a:r>
              <a:rPr lang="en-ZA" dirty="0" smtClean="0"/>
              <a:t>Water, roads, storm drains, street names. Thanks to Mr van </a:t>
            </a:r>
            <a:r>
              <a:rPr lang="en-ZA" dirty="0" err="1" smtClean="0"/>
              <a:t>Rhodie</a:t>
            </a:r>
            <a:r>
              <a:rPr lang="en-ZA" dirty="0" smtClean="0"/>
              <a:t> and the team at </a:t>
            </a:r>
            <a:r>
              <a:rPr lang="en-ZA" dirty="0" err="1" smtClean="0"/>
              <a:t>Kleinmond</a:t>
            </a:r>
            <a:r>
              <a:rPr lang="en-ZA" dirty="0" smtClean="0"/>
              <a:t> office for responding as they can</a:t>
            </a:r>
          </a:p>
          <a:p>
            <a:r>
              <a:rPr lang="en-ZA" dirty="0" smtClean="0"/>
              <a:t>Major pressure on very limited resources</a:t>
            </a:r>
          </a:p>
          <a:p>
            <a:r>
              <a:rPr lang="en-ZA" dirty="0" smtClean="0"/>
              <a:t>RERA </a:t>
            </a:r>
            <a:r>
              <a:rPr lang="en-ZA" dirty="0" smtClean="0"/>
              <a:t>liaises with OM </a:t>
            </a:r>
            <a:r>
              <a:rPr lang="en-ZA" dirty="0" smtClean="0"/>
              <a:t>to ensure delivery of </a:t>
            </a:r>
            <a:r>
              <a:rPr lang="en-ZA" dirty="0" smtClean="0"/>
              <a:t>broad </a:t>
            </a:r>
            <a:r>
              <a:rPr lang="en-ZA" dirty="0" smtClean="0"/>
              <a:t>delivery </a:t>
            </a:r>
            <a:r>
              <a:rPr lang="en-ZA" dirty="0" smtClean="0"/>
              <a:t>of services in </a:t>
            </a:r>
            <a:r>
              <a:rPr lang="en-ZA" dirty="0" smtClean="0"/>
              <a:t>line with </a:t>
            </a:r>
            <a:r>
              <a:rPr lang="en-ZA" dirty="0" smtClean="0"/>
              <a:t>Vision</a:t>
            </a:r>
            <a:r>
              <a:rPr lang="en-ZA" dirty="0" smtClean="0"/>
              <a:t>.  Individual ratepayers own responsibility for specific issues</a:t>
            </a:r>
            <a:endParaRPr lang="en-ZA" dirty="0" smtClean="0"/>
          </a:p>
        </p:txBody>
      </p:sp>
    </p:spTree>
    <p:extLst>
      <p:ext uri="{BB962C8B-B14F-4D97-AF65-F5344CB8AC3E}">
        <p14:creationId xmlns:p14="http://schemas.microsoft.com/office/powerpoint/2010/main" val="305373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Liaison with neighbours</a:t>
            </a:r>
            <a:endParaRPr lang="en-ZA" dirty="0"/>
          </a:p>
        </p:txBody>
      </p:sp>
      <p:sp>
        <p:nvSpPr>
          <p:cNvPr id="3" name="Content Placeholder 2"/>
          <p:cNvSpPr>
            <a:spLocks noGrp="1"/>
          </p:cNvSpPr>
          <p:nvPr>
            <p:ph idx="1"/>
          </p:nvPr>
        </p:nvSpPr>
        <p:spPr/>
        <p:txBody>
          <a:bodyPr>
            <a:normAutofit lnSpcReduction="10000"/>
          </a:bodyPr>
          <a:lstStyle/>
          <a:p>
            <a:r>
              <a:rPr lang="en-ZA" dirty="0" smtClean="0"/>
              <a:t>RERA has worked closely with neighbouring ratepayers and conservancy associations and worked together on a range of initiatives and engagements and objections to developments and policies and proposals e.g. lighting overlay</a:t>
            </a:r>
          </a:p>
          <a:p>
            <a:r>
              <a:rPr lang="en-ZA" dirty="0" smtClean="0"/>
              <a:t>Within </a:t>
            </a:r>
            <a:r>
              <a:rPr lang="en-ZA" dirty="0" err="1" smtClean="0"/>
              <a:t>Rooiels</a:t>
            </a:r>
            <a:r>
              <a:rPr lang="en-ZA" dirty="0" smtClean="0"/>
              <a:t>:  earlier ongoing follow-up; current year Erf 84 still going on.  Others resolved at the time brought to notice.</a:t>
            </a:r>
          </a:p>
        </p:txBody>
      </p:sp>
    </p:spTree>
    <p:extLst>
      <p:ext uri="{BB962C8B-B14F-4D97-AF65-F5344CB8AC3E}">
        <p14:creationId xmlns:p14="http://schemas.microsoft.com/office/powerpoint/2010/main" val="3746938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Interactions with OM</a:t>
            </a:r>
            <a:endParaRPr lang="en-ZA" dirty="0"/>
          </a:p>
        </p:txBody>
      </p:sp>
      <p:sp>
        <p:nvSpPr>
          <p:cNvPr id="3" name="Content Placeholder 2"/>
          <p:cNvSpPr>
            <a:spLocks noGrp="1"/>
          </p:cNvSpPr>
          <p:nvPr>
            <p:ph idx="1"/>
          </p:nvPr>
        </p:nvSpPr>
        <p:spPr>
          <a:xfrm>
            <a:off x="467544" y="1196752"/>
            <a:ext cx="8219256" cy="5112568"/>
          </a:xfrm>
        </p:spPr>
        <p:txBody>
          <a:bodyPr>
            <a:noAutofit/>
          </a:bodyPr>
          <a:lstStyle/>
          <a:p>
            <a:endParaRPr lang="en-ZA" sz="2400" dirty="0" smtClean="0"/>
          </a:p>
          <a:p>
            <a:endParaRPr lang="en-ZA" dirty="0"/>
          </a:p>
          <a:p>
            <a:r>
              <a:rPr lang="en-ZA" sz="2400" dirty="0" smtClean="0"/>
              <a:t>As reported in the various Ward Feedback messages and meetings centred on Budget, initially 2022/2023 and then on Next 5 year IDP and Budget  (see on Website)</a:t>
            </a:r>
          </a:p>
          <a:p>
            <a:r>
              <a:rPr lang="en-ZA" sz="2400" dirty="0" smtClean="0"/>
              <a:t>There </a:t>
            </a:r>
            <a:r>
              <a:rPr lang="en-ZA" sz="2400" dirty="0" smtClean="0"/>
              <a:t>have been several occasions where we are asked to provide the description we have of what the village wants.  At each occasion we have referred to the </a:t>
            </a:r>
            <a:r>
              <a:rPr lang="en-ZA" sz="2400" dirty="0" err="1" smtClean="0"/>
              <a:t>Rooiels</a:t>
            </a:r>
            <a:r>
              <a:rPr lang="en-ZA" sz="2400" dirty="0" smtClean="0"/>
              <a:t> Vision and indicated the RECOZ as representing what we want for </a:t>
            </a:r>
            <a:r>
              <a:rPr lang="en-ZA" sz="2400" dirty="0" err="1" smtClean="0"/>
              <a:t>Rooiels</a:t>
            </a:r>
            <a:endParaRPr lang="en-ZA" sz="2400" dirty="0"/>
          </a:p>
        </p:txBody>
      </p:sp>
    </p:spTree>
    <p:extLst>
      <p:ext uri="{BB962C8B-B14F-4D97-AF65-F5344CB8AC3E}">
        <p14:creationId xmlns:p14="http://schemas.microsoft.com/office/powerpoint/2010/main" val="173550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Meetings with OM</a:t>
            </a:r>
            <a:endParaRPr lang="en-ZA" dirty="0"/>
          </a:p>
        </p:txBody>
      </p:sp>
      <p:sp>
        <p:nvSpPr>
          <p:cNvPr id="3" name="Content Placeholder 2"/>
          <p:cNvSpPr>
            <a:spLocks noGrp="1"/>
          </p:cNvSpPr>
          <p:nvPr>
            <p:ph idx="1"/>
          </p:nvPr>
        </p:nvSpPr>
        <p:spPr/>
        <p:txBody>
          <a:bodyPr/>
          <a:lstStyle/>
          <a:p>
            <a:r>
              <a:rPr lang="en-ZA" dirty="0"/>
              <a:t>The OM Planning Tribunal is not currently correctly constituted and there are a number of issues still outstanding that will need to be followed up with OM in 2023. </a:t>
            </a:r>
            <a:r>
              <a:rPr lang="en-ZA" dirty="0" smtClean="0"/>
              <a:t>including 3 Villages Meeting </a:t>
            </a:r>
            <a:r>
              <a:rPr lang="en-ZA" dirty="0"/>
              <a:t>held on 1</a:t>
            </a:r>
            <a:r>
              <a:rPr lang="en-ZA" baseline="30000" dirty="0"/>
              <a:t>st</a:t>
            </a:r>
            <a:r>
              <a:rPr lang="en-ZA" dirty="0"/>
              <a:t> Nov </a:t>
            </a:r>
            <a:r>
              <a:rPr lang="en-ZA" dirty="0" smtClean="0"/>
              <a:t> (see Agenda).</a:t>
            </a:r>
            <a:endParaRPr lang="en-ZA" dirty="0"/>
          </a:p>
          <a:p>
            <a:r>
              <a:rPr lang="en-ZA" dirty="0"/>
              <a:t>Plot Clearing Meeting 5</a:t>
            </a:r>
            <a:r>
              <a:rPr lang="en-ZA" baseline="30000" dirty="0"/>
              <a:t>th</a:t>
            </a:r>
            <a:r>
              <a:rPr lang="en-ZA" dirty="0"/>
              <a:t> Dec with the Mayor, Councillor and members of OM administration Minutes available on web</a:t>
            </a:r>
          </a:p>
          <a:p>
            <a:endParaRPr lang="en-ZA" dirty="0"/>
          </a:p>
        </p:txBody>
      </p:sp>
    </p:spTree>
    <p:extLst>
      <p:ext uri="{BB962C8B-B14F-4D97-AF65-F5344CB8AC3E}">
        <p14:creationId xmlns:p14="http://schemas.microsoft.com/office/powerpoint/2010/main" val="52483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Plot Clearing Policy</a:t>
            </a:r>
            <a:endParaRPr lang="en-ZA" dirty="0"/>
          </a:p>
        </p:txBody>
      </p:sp>
      <p:sp>
        <p:nvSpPr>
          <p:cNvPr id="3" name="Content Placeholder 2"/>
          <p:cNvSpPr>
            <a:spLocks noGrp="1"/>
          </p:cNvSpPr>
          <p:nvPr>
            <p:ph idx="1"/>
          </p:nvPr>
        </p:nvSpPr>
        <p:spPr/>
        <p:txBody>
          <a:bodyPr/>
          <a:lstStyle/>
          <a:p>
            <a:r>
              <a:rPr lang="en-ZA" dirty="0" err="1" smtClean="0"/>
              <a:t>Rooiels</a:t>
            </a:r>
            <a:r>
              <a:rPr lang="en-ZA" dirty="0" smtClean="0"/>
              <a:t> </a:t>
            </a:r>
            <a:r>
              <a:rPr lang="en-ZA" dirty="0" smtClean="0"/>
              <a:t>Formal Objections and issue raised in various fora including Ward Meetings</a:t>
            </a:r>
            <a:endParaRPr lang="en-ZA" dirty="0" smtClean="0"/>
          </a:p>
          <a:p>
            <a:r>
              <a:rPr lang="en-ZA" dirty="0" smtClean="0"/>
              <a:t>Worked very closely with wide range as reported – see website for details</a:t>
            </a:r>
          </a:p>
          <a:p>
            <a:r>
              <a:rPr lang="en-ZA" dirty="0" smtClean="0"/>
              <a:t>To ensure that we are representing views of most villagers a simple </a:t>
            </a:r>
            <a:r>
              <a:rPr lang="en-ZA" dirty="0" smtClean="0"/>
              <a:t>quick 3-question </a:t>
            </a:r>
            <a:r>
              <a:rPr lang="en-ZA" dirty="0" smtClean="0"/>
              <a:t>survey was </a:t>
            </a:r>
            <a:r>
              <a:rPr lang="en-ZA" dirty="0" smtClean="0"/>
              <a:t>circulated. 109 responses.</a:t>
            </a:r>
            <a:endParaRPr lang="en-ZA" dirty="0"/>
          </a:p>
        </p:txBody>
      </p:sp>
    </p:spTree>
    <p:extLst>
      <p:ext uri="{BB962C8B-B14F-4D97-AF65-F5344CB8AC3E}">
        <p14:creationId xmlns:p14="http://schemas.microsoft.com/office/powerpoint/2010/main" val="325742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Results of Survey</a:t>
            </a:r>
            <a:endParaRPr lang="en-ZA"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6180" y="1412776"/>
            <a:ext cx="7542203" cy="452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990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212</TotalTime>
  <Words>914</Words>
  <Application>Microsoft Office PowerPoint</Application>
  <PresentationFormat>On-screen Show (4:3)</PresentationFormat>
  <Paragraphs>143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RERA Report 2022</vt:lpstr>
      <vt:lpstr>Our Village</vt:lpstr>
      <vt:lpstr>Breeze</vt:lpstr>
      <vt:lpstr>OM Services in Rooiels</vt:lpstr>
      <vt:lpstr>Liaison with neighbours</vt:lpstr>
      <vt:lpstr>Interactions with OM</vt:lpstr>
      <vt:lpstr>Meetings with OM</vt:lpstr>
      <vt:lpstr>Plot Clearing Policy</vt:lpstr>
      <vt:lpstr>Results of Survey</vt:lpstr>
      <vt:lpstr>Remove deadwood</vt:lpstr>
      <vt:lpstr>Fynbos intact – or Fynbos cut to 50cm</vt:lpstr>
      <vt:lpstr>Other</vt:lpstr>
      <vt:lpstr>Thanks </vt:lpstr>
      <vt:lpstr>Agenda meeting with Mayor 2nd November 2022 </vt:lpstr>
      <vt:lpstr>Annex - IDP Priorities</vt:lpstr>
      <vt:lpstr>9 Dune management</vt:lpstr>
      <vt:lpstr>Operational Needs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 Report 2022</dc:title>
  <dc:creator>RE</dc:creator>
  <cp:lastModifiedBy>RE</cp:lastModifiedBy>
  <cp:revision>17</cp:revision>
  <dcterms:created xsi:type="dcterms:W3CDTF">2022-12-29T12:53:06Z</dcterms:created>
  <dcterms:modified xsi:type="dcterms:W3CDTF">2022-12-29T17:37:08Z</dcterms:modified>
</cp:coreProperties>
</file>