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09" r:id="rId3"/>
    <p:sldMasterId id="2147483733" r:id="rId4"/>
    <p:sldMasterId id="2147483746" r:id="rId5"/>
    <p:sldMasterId id="2147483759" r:id="rId6"/>
    <p:sldMasterId id="2147483772" r:id="rId7"/>
  </p:sldMasterIdLst>
  <p:notesMasterIdLst>
    <p:notesMasterId r:id="rId32"/>
  </p:notesMasterIdLst>
  <p:sldIdLst>
    <p:sldId id="262" r:id="rId8"/>
    <p:sldId id="257" r:id="rId9"/>
    <p:sldId id="258" r:id="rId10"/>
    <p:sldId id="267" r:id="rId11"/>
    <p:sldId id="268" r:id="rId12"/>
    <p:sldId id="269" r:id="rId13"/>
    <p:sldId id="276" r:id="rId14"/>
    <p:sldId id="271" r:id="rId15"/>
    <p:sldId id="272" r:id="rId16"/>
    <p:sldId id="273" r:id="rId17"/>
    <p:sldId id="259" r:id="rId18"/>
    <p:sldId id="263" r:id="rId19"/>
    <p:sldId id="260" r:id="rId20"/>
    <p:sldId id="264" r:id="rId21"/>
    <p:sldId id="279" r:id="rId22"/>
    <p:sldId id="277" r:id="rId23"/>
    <p:sldId id="280" r:id="rId24"/>
    <p:sldId id="278" r:id="rId25"/>
    <p:sldId id="282" r:id="rId26"/>
    <p:sldId id="284" r:id="rId27"/>
    <p:sldId id="285" r:id="rId28"/>
    <p:sldId id="265" r:id="rId29"/>
    <p:sldId id="274" r:id="rId30"/>
    <p:sldId id="275"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71" d="100"/>
          <a:sy n="71" d="100"/>
        </p:scale>
        <p:origin x="1296" y="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92677D-1BC0-41CC-AA25-846FA40A23AD}" type="datetimeFigureOut">
              <a:rPr lang="en-GB" smtClean="0"/>
              <a:t>21/11/2019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D5100-3735-45BA-8089-1B857CFF946D}" type="slidenum">
              <a:rPr lang="en-GB" smtClean="0"/>
              <a:t>‹#›</a:t>
            </a:fld>
            <a:endParaRPr lang="en-GB"/>
          </a:p>
        </p:txBody>
      </p:sp>
    </p:spTree>
    <p:extLst>
      <p:ext uri="{BB962C8B-B14F-4D97-AF65-F5344CB8AC3E}">
        <p14:creationId xmlns:p14="http://schemas.microsoft.com/office/powerpoint/2010/main" val="673503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4" name="Slide Number Placeholder 3"/>
          <p:cNvSpPr>
            <a:spLocks noGrp="1"/>
          </p:cNvSpPr>
          <p:nvPr>
            <p:ph type="sldNum" sz="quarter" idx="10"/>
          </p:nvPr>
        </p:nvSpPr>
        <p:spPr/>
        <p:txBody>
          <a:bodyPr/>
          <a:lstStyle/>
          <a:p>
            <a:fld id="{ACF3685D-ED30-477B-A5DD-8A7745A99832}" type="slidenum">
              <a:rPr lang="en-ZA" smtClean="0">
                <a:solidFill>
                  <a:prstClr val="black"/>
                </a:solidFill>
              </a:rPr>
              <a:pPr/>
              <a:t>1</a:t>
            </a:fld>
            <a:endParaRPr lang="en-ZA" dirty="0">
              <a:solidFill>
                <a:prstClr val="black"/>
              </a:solidFill>
            </a:endParaRPr>
          </a:p>
        </p:txBody>
      </p:sp>
      <p:sp>
        <p:nvSpPr>
          <p:cNvPr id="5" name="Notes Placeholder 4"/>
          <p:cNvSpPr>
            <a:spLocks noGrp="1"/>
          </p:cNvSpPr>
          <p:nvPr>
            <p:ph type="body" sz="quarter" idx="11"/>
          </p:nvPr>
        </p:nvSpPr>
        <p:spPr/>
        <p:txBody>
          <a:bodyPr/>
          <a:lstStyle/>
          <a:p>
            <a:endParaRPr lang="en-ZA"/>
          </a:p>
        </p:txBody>
      </p:sp>
    </p:spTree>
    <p:extLst>
      <p:ext uri="{BB962C8B-B14F-4D97-AF65-F5344CB8AC3E}">
        <p14:creationId xmlns:p14="http://schemas.microsoft.com/office/powerpoint/2010/main" val="586004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5FF52350-988A-4D2F-91C0-5E9284B6F424}" type="slidenum">
              <a:rPr lang="en-ZA" smtClean="0">
                <a:solidFill>
                  <a:prstClr val="black"/>
                </a:solidFill>
              </a:rPr>
              <a:pPr/>
              <a:t>24</a:t>
            </a:fld>
            <a:endParaRPr lang="en-ZA">
              <a:solidFill>
                <a:prstClr val="black"/>
              </a:solidFill>
            </a:endParaRPr>
          </a:p>
        </p:txBody>
      </p:sp>
    </p:spTree>
    <p:extLst>
      <p:ext uri="{BB962C8B-B14F-4D97-AF65-F5344CB8AC3E}">
        <p14:creationId xmlns:p14="http://schemas.microsoft.com/office/powerpoint/2010/main" val="2520779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4" name="Slide Number Placeholder 3"/>
          <p:cNvSpPr>
            <a:spLocks noGrp="1"/>
          </p:cNvSpPr>
          <p:nvPr>
            <p:ph type="sldNum" sz="quarter" idx="10"/>
          </p:nvPr>
        </p:nvSpPr>
        <p:spPr/>
        <p:txBody>
          <a:bodyPr/>
          <a:lstStyle/>
          <a:p>
            <a:fld id="{ACF3685D-ED30-477B-A5DD-8A7745A99832}" type="slidenum">
              <a:rPr lang="en-ZA" smtClean="0">
                <a:solidFill>
                  <a:prstClr val="black"/>
                </a:solidFill>
              </a:rPr>
              <a:pPr/>
              <a:t>2</a:t>
            </a:fld>
            <a:endParaRPr lang="en-ZA" dirty="0">
              <a:solidFill>
                <a:prstClr val="black"/>
              </a:solidFill>
            </a:endParaRPr>
          </a:p>
        </p:txBody>
      </p:sp>
      <p:sp>
        <p:nvSpPr>
          <p:cNvPr id="5" name="Notes Placeholder 4"/>
          <p:cNvSpPr>
            <a:spLocks noGrp="1"/>
          </p:cNvSpPr>
          <p:nvPr>
            <p:ph type="body" sz="quarter" idx="11"/>
          </p:nvPr>
        </p:nvSpPr>
        <p:spPr/>
        <p:txBody>
          <a:bodyPr/>
          <a:lstStyle/>
          <a:p>
            <a:endParaRPr lang="en-ZA"/>
          </a:p>
        </p:txBody>
      </p:sp>
    </p:spTree>
    <p:extLst>
      <p:ext uri="{BB962C8B-B14F-4D97-AF65-F5344CB8AC3E}">
        <p14:creationId xmlns:p14="http://schemas.microsoft.com/office/powerpoint/2010/main" val="139181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4" name="Slide Number Placeholder 3"/>
          <p:cNvSpPr>
            <a:spLocks noGrp="1"/>
          </p:cNvSpPr>
          <p:nvPr>
            <p:ph type="sldNum" sz="quarter" idx="10"/>
          </p:nvPr>
        </p:nvSpPr>
        <p:spPr/>
        <p:txBody>
          <a:bodyPr/>
          <a:lstStyle/>
          <a:p>
            <a:fld id="{ACF3685D-ED30-477B-A5DD-8A7745A99832}" type="slidenum">
              <a:rPr lang="en-ZA" smtClean="0">
                <a:solidFill>
                  <a:prstClr val="black"/>
                </a:solidFill>
              </a:rPr>
              <a:pPr/>
              <a:t>3</a:t>
            </a:fld>
            <a:endParaRPr lang="en-ZA" dirty="0">
              <a:solidFill>
                <a:prstClr val="black"/>
              </a:solidFill>
            </a:endParaRPr>
          </a:p>
        </p:txBody>
      </p:sp>
      <p:sp>
        <p:nvSpPr>
          <p:cNvPr id="5" name="Notes Placeholder 4"/>
          <p:cNvSpPr>
            <a:spLocks noGrp="1"/>
          </p:cNvSpPr>
          <p:nvPr>
            <p:ph type="body" sz="quarter" idx="11"/>
          </p:nvPr>
        </p:nvSpPr>
        <p:spPr/>
        <p:txBody>
          <a:bodyPr/>
          <a:lstStyle/>
          <a:p>
            <a:endParaRPr lang="en-ZA"/>
          </a:p>
        </p:txBody>
      </p:sp>
    </p:spTree>
    <p:extLst>
      <p:ext uri="{BB962C8B-B14F-4D97-AF65-F5344CB8AC3E}">
        <p14:creationId xmlns:p14="http://schemas.microsoft.com/office/powerpoint/2010/main" val="2493603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5FF52350-988A-4D2F-91C0-5E9284B6F424}" type="slidenum">
              <a:rPr lang="en-ZA" smtClean="0">
                <a:solidFill>
                  <a:prstClr val="black"/>
                </a:solidFill>
              </a:rPr>
              <a:pPr/>
              <a:t>11</a:t>
            </a:fld>
            <a:endParaRPr lang="en-ZA">
              <a:solidFill>
                <a:prstClr val="black"/>
              </a:solidFill>
            </a:endParaRPr>
          </a:p>
        </p:txBody>
      </p:sp>
    </p:spTree>
    <p:extLst>
      <p:ext uri="{BB962C8B-B14F-4D97-AF65-F5344CB8AC3E}">
        <p14:creationId xmlns:p14="http://schemas.microsoft.com/office/powerpoint/2010/main" val="1000931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5FF52350-988A-4D2F-91C0-5E9284B6F424}" type="slidenum">
              <a:rPr lang="en-ZA" smtClean="0">
                <a:solidFill>
                  <a:prstClr val="black"/>
                </a:solidFill>
              </a:rPr>
              <a:pPr/>
              <a:t>12</a:t>
            </a:fld>
            <a:endParaRPr lang="en-ZA">
              <a:solidFill>
                <a:prstClr val="black"/>
              </a:solidFill>
            </a:endParaRPr>
          </a:p>
        </p:txBody>
      </p:sp>
    </p:spTree>
    <p:extLst>
      <p:ext uri="{BB962C8B-B14F-4D97-AF65-F5344CB8AC3E}">
        <p14:creationId xmlns:p14="http://schemas.microsoft.com/office/powerpoint/2010/main" val="4293022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5FF52350-988A-4D2F-91C0-5E9284B6F424}" type="slidenum">
              <a:rPr lang="en-ZA" smtClean="0">
                <a:solidFill>
                  <a:prstClr val="black"/>
                </a:solidFill>
              </a:rPr>
              <a:pPr/>
              <a:t>13</a:t>
            </a:fld>
            <a:endParaRPr lang="en-ZA">
              <a:solidFill>
                <a:prstClr val="black"/>
              </a:solidFill>
            </a:endParaRPr>
          </a:p>
        </p:txBody>
      </p:sp>
    </p:spTree>
    <p:extLst>
      <p:ext uri="{BB962C8B-B14F-4D97-AF65-F5344CB8AC3E}">
        <p14:creationId xmlns:p14="http://schemas.microsoft.com/office/powerpoint/2010/main" val="2866490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ZA" dirty="0" smtClean="0"/>
              <a:t>Apart from setting aside benchmark sites through protected area designation, there is a need for sustainable landscape scale management</a:t>
            </a:r>
          </a:p>
          <a:p>
            <a:r>
              <a:rPr lang="en-ZA" dirty="0" smtClean="0"/>
              <a:t>UNESCO’s MAB Programme offers an excellent model towards practising sustainable development</a:t>
            </a:r>
          </a:p>
          <a:p>
            <a:r>
              <a:rPr lang="en-ZA" dirty="0" smtClean="0"/>
              <a:t>SA has 8 BRs with one to be designated this year (Garden Route), collectively covering 9.2% of SAs land area</a:t>
            </a:r>
          </a:p>
          <a:p>
            <a:r>
              <a:rPr lang="en-ZA" dirty="0" smtClean="0"/>
              <a:t>BRs offer a holistic approach to landscape management. Some of the values relating to BRs are social inclusion, environmental protection, and to provide an economic base for people of the region. This year, SA will be drafting a document on the value generated by the MAB Programme and BRs in the country. This will be done in collaboration with UNESCO Harare. Thanks to them for their professional assistance</a:t>
            </a:r>
            <a:r>
              <a:rPr lang="en-ZA" dirty="0"/>
              <a:t> </a:t>
            </a:r>
            <a:r>
              <a:rPr lang="en-ZA" dirty="0" smtClean="0"/>
              <a:t>and support to the MAB in SA.</a:t>
            </a:r>
          </a:p>
          <a:p>
            <a:endParaRPr lang="en-ZA" dirty="0"/>
          </a:p>
        </p:txBody>
      </p:sp>
      <p:sp>
        <p:nvSpPr>
          <p:cNvPr id="4" name="Slide Number Placeholder 3"/>
          <p:cNvSpPr>
            <a:spLocks noGrp="1"/>
          </p:cNvSpPr>
          <p:nvPr>
            <p:ph type="sldNum" sz="quarter" idx="10"/>
          </p:nvPr>
        </p:nvSpPr>
        <p:spPr/>
        <p:txBody>
          <a:bodyPr/>
          <a:lstStyle/>
          <a:p>
            <a:fld id="{5FF52350-988A-4D2F-91C0-5E9284B6F424}" type="slidenum">
              <a:rPr lang="en-ZA" smtClean="0">
                <a:solidFill>
                  <a:prstClr val="black"/>
                </a:solidFill>
              </a:rPr>
              <a:pPr/>
              <a:t>14</a:t>
            </a:fld>
            <a:endParaRPr lang="en-ZA">
              <a:solidFill>
                <a:prstClr val="black"/>
              </a:solidFill>
            </a:endParaRPr>
          </a:p>
        </p:txBody>
      </p:sp>
    </p:spTree>
    <p:extLst>
      <p:ext uri="{BB962C8B-B14F-4D97-AF65-F5344CB8AC3E}">
        <p14:creationId xmlns:p14="http://schemas.microsoft.com/office/powerpoint/2010/main" val="832118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5FF52350-988A-4D2F-91C0-5E9284B6F424}" type="slidenum">
              <a:rPr lang="en-ZA" smtClean="0">
                <a:solidFill>
                  <a:prstClr val="black"/>
                </a:solidFill>
              </a:rPr>
              <a:pPr/>
              <a:t>20</a:t>
            </a:fld>
            <a:endParaRPr lang="en-ZA">
              <a:solidFill>
                <a:prstClr val="black"/>
              </a:solidFill>
            </a:endParaRPr>
          </a:p>
        </p:txBody>
      </p:sp>
    </p:spTree>
    <p:extLst>
      <p:ext uri="{BB962C8B-B14F-4D97-AF65-F5344CB8AC3E}">
        <p14:creationId xmlns:p14="http://schemas.microsoft.com/office/powerpoint/2010/main" val="4134941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850900"/>
            <a:ext cx="4114800" cy="3086100"/>
          </a:xfrm>
        </p:spPr>
      </p:sp>
      <p:sp>
        <p:nvSpPr>
          <p:cNvPr id="3" name="Notes Placeholder 2"/>
          <p:cNvSpPr>
            <a:spLocks noGrp="1"/>
          </p:cNvSpPr>
          <p:nvPr>
            <p:ph type="body" idx="1"/>
          </p:nvPr>
        </p:nvSpPr>
        <p:spPr/>
        <p:txBody>
          <a:bodyPr/>
          <a:lstStyle/>
          <a:p>
            <a:r>
              <a:rPr lang="en-ZA" sz="1600" dirty="0" smtClean="0"/>
              <a:t>Communication and awareness building is of the most crucial importance</a:t>
            </a:r>
          </a:p>
          <a:p>
            <a:r>
              <a:rPr lang="en-ZA" sz="1600" dirty="0" smtClean="0"/>
              <a:t>We need to understand the social systems in order to find the best ways of communicating and educating about important issues such as this list</a:t>
            </a:r>
          </a:p>
          <a:p>
            <a:endParaRPr lang="en-ZA" dirty="0"/>
          </a:p>
        </p:txBody>
      </p:sp>
      <p:sp>
        <p:nvSpPr>
          <p:cNvPr id="4" name="Slide Number Placeholder 3"/>
          <p:cNvSpPr>
            <a:spLocks noGrp="1"/>
          </p:cNvSpPr>
          <p:nvPr>
            <p:ph type="sldNum" sz="quarter" idx="10"/>
          </p:nvPr>
        </p:nvSpPr>
        <p:spPr/>
        <p:txBody>
          <a:bodyPr/>
          <a:lstStyle/>
          <a:p>
            <a:fld id="{5FF52350-988A-4D2F-91C0-5E9284B6F424}" type="slidenum">
              <a:rPr lang="en-ZA" smtClean="0">
                <a:solidFill>
                  <a:prstClr val="black"/>
                </a:solidFill>
              </a:rPr>
              <a:pPr/>
              <a:t>22</a:t>
            </a:fld>
            <a:endParaRPr lang="en-ZA">
              <a:solidFill>
                <a:prstClr val="black"/>
              </a:solidFill>
            </a:endParaRPr>
          </a:p>
        </p:txBody>
      </p:sp>
    </p:spTree>
    <p:extLst>
      <p:ext uri="{BB962C8B-B14F-4D97-AF65-F5344CB8AC3E}">
        <p14:creationId xmlns:p14="http://schemas.microsoft.com/office/powerpoint/2010/main" val="325278390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467544" y="1308052"/>
            <a:ext cx="7992000" cy="45719"/>
          </a:xfrm>
          <a:prstGeom prst="rect">
            <a:avLst/>
          </a:prstGeom>
          <a:solidFill>
            <a:schemeClr val="tx1">
              <a:lumMod val="50000"/>
              <a:lumOff val="50000"/>
            </a:schemeClr>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13" dirty="0">
              <a:solidFill>
                <a:prstClr val="white"/>
              </a:solidFill>
            </a:endParaRPr>
          </a:p>
        </p:txBody>
      </p:sp>
      <p:sp>
        <p:nvSpPr>
          <p:cNvPr id="2" name="Title 1"/>
          <p:cNvSpPr>
            <a:spLocks noGrp="1"/>
          </p:cNvSpPr>
          <p:nvPr>
            <p:ph type="ctrTitle"/>
          </p:nvPr>
        </p:nvSpPr>
        <p:spPr>
          <a:xfrm>
            <a:off x="1547665" y="332659"/>
            <a:ext cx="5904656" cy="792089"/>
          </a:xfrm>
        </p:spPr>
        <p:txBody>
          <a:bodyPr/>
          <a:lstStyle/>
          <a:p>
            <a:r>
              <a:rPr lang="en-US" dirty="0"/>
              <a:t>Click to edit Master title style</a:t>
            </a:r>
            <a:endParaRPr lang="en-ZA" dirty="0"/>
          </a:p>
        </p:txBody>
      </p:sp>
      <p:sp>
        <p:nvSpPr>
          <p:cNvPr id="3" name="Subtitle 2"/>
          <p:cNvSpPr>
            <a:spLocks noGrp="1"/>
          </p:cNvSpPr>
          <p:nvPr>
            <p:ph type="subTitle" idx="1"/>
          </p:nvPr>
        </p:nvSpPr>
        <p:spPr>
          <a:xfrm>
            <a:off x="1619673" y="1844824"/>
            <a:ext cx="7056784" cy="4104456"/>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Click to edit Master subtitle style</a:t>
            </a:r>
            <a:endParaRPr lang="en-ZA" dirty="0"/>
          </a:p>
        </p:txBody>
      </p:sp>
      <p:sp>
        <p:nvSpPr>
          <p:cNvPr id="4" name="Date Placeholder 3"/>
          <p:cNvSpPr>
            <a:spLocks noGrp="1"/>
          </p:cNvSpPr>
          <p:nvPr>
            <p:ph type="dt" sz="half" idx="10"/>
          </p:nvPr>
        </p:nvSpPr>
        <p:spPr/>
        <p:txBody>
          <a:bodyPr/>
          <a:lstStyle/>
          <a:p>
            <a:fld id="{C18AADFD-BD96-420C-BA9B-E298861FA885}" type="datetime1">
              <a:rPr lang="en-ZA" smtClean="0">
                <a:solidFill>
                  <a:prstClr val="black">
                    <a:tint val="75000"/>
                  </a:prstClr>
                </a:solidFill>
              </a:rPr>
              <a:pPr/>
              <a:t>2019/11/21</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Opening of UNESCO MOST School, Cape Town</a:t>
            </a:r>
          </a:p>
        </p:txBody>
      </p:sp>
      <p:sp>
        <p:nvSpPr>
          <p:cNvPr id="6" name="Slide Number Placeholder 5"/>
          <p:cNvSpPr>
            <a:spLocks noGrp="1"/>
          </p:cNvSpPr>
          <p:nvPr>
            <p:ph type="sldNum" sz="quarter" idx="12"/>
          </p:nvPr>
        </p:nvSpPr>
        <p:spPr/>
        <p:txBody>
          <a:bodyPr/>
          <a:lstStyle>
            <a:lvl1pPr>
              <a:defRPr/>
            </a:lvl1pPr>
          </a:lstStyle>
          <a:p>
            <a:fld id="{AEB40D6A-70D5-418F-94C5-D5D4DBFF8929}" type="slidenum">
              <a:rPr lang="en-ZA" smtClean="0">
                <a:solidFill>
                  <a:prstClr val="black">
                    <a:tint val="75000"/>
                  </a:prstClr>
                </a:solidFill>
              </a:rPr>
              <a:pPr/>
              <a:t>‹#›</a:t>
            </a:fld>
            <a:r>
              <a:rPr lang="en-ZA" dirty="0">
                <a:solidFill>
                  <a:prstClr val="black">
                    <a:tint val="75000"/>
                  </a:prstClr>
                </a:solidFill>
              </a:rPr>
              <a:t>1</a:t>
            </a:r>
          </a:p>
        </p:txBody>
      </p:sp>
      <p:cxnSp>
        <p:nvCxnSpPr>
          <p:cNvPr id="11" name="Straight Connector 10"/>
          <p:cNvCxnSpPr/>
          <p:nvPr userDrawn="1"/>
        </p:nvCxnSpPr>
        <p:spPr>
          <a:xfrm>
            <a:off x="395536" y="6298533"/>
            <a:ext cx="864000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Rounded Rectangle 25"/>
          <p:cNvSpPr/>
          <p:nvPr userDrawn="1"/>
        </p:nvSpPr>
        <p:spPr>
          <a:xfrm>
            <a:off x="102240" y="38220"/>
            <a:ext cx="1219200" cy="1015999"/>
          </a:xfrm>
          <a:prstGeom prst="roundRect">
            <a:avLst>
              <a:gd name="adj" fmla="val 10000"/>
            </a:avLst>
          </a:prstGeom>
          <a:blipFill>
            <a:blip r:embed="rId2"/>
            <a:stretch>
              <a:fillRect/>
            </a:stretch>
          </a:blip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 name="Rounded Rectangle 26"/>
          <p:cNvSpPr/>
          <p:nvPr userDrawn="1"/>
        </p:nvSpPr>
        <p:spPr>
          <a:xfrm>
            <a:off x="102240" y="1173994"/>
            <a:ext cx="1219200" cy="1015999"/>
          </a:xfrm>
          <a:prstGeom prst="roundRect">
            <a:avLst>
              <a:gd name="adj" fmla="val 10000"/>
            </a:avLst>
          </a:prstGeom>
          <a:blipFill>
            <a:blip r:embed="rId3"/>
            <a:stretch>
              <a:fillRect/>
            </a:stretch>
          </a:blip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8" name="Rounded Rectangle 27"/>
          <p:cNvSpPr/>
          <p:nvPr userDrawn="1"/>
        </p:nvSpPr>
        <p:spPr>
          <a:xfrm>
            <a:off x="102240" y="2342393"/>
            <a:ext cx="1219200" cy="1015999"/>
          </a:xfrm>
          <a:prstGeom prst="roundRect">
            <a:avLst>
              <a:gd name="adj" fmla="val 10000"/>
            </a:avLst>
          </a:prstGeom>
          <a:blipFill>
            <a:blip r:embed="rId4"/>
            <a:stretch>
              <a:fillRect/>
            </a:stretch>
          </a:blip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9" name="Rounded Rectangle 28"/>
          <p:cNvSpPr/>
          <p:nvPr userDrawn="1"/>
        </p:nvSpPr>
        <p:spPr>
          <a:xfrm>
            <a:off x="102240" y="3492143"/>
            <a:ext cx="1219200" cy="1015999"/>
          </a:xfrm>
          <a:prstGeom prst="roundRect">
            <a:avLst>
              <a:gd name="adj" fmla="val 10000"/>
            </a:avLst>
          </a:prstGeom>
          <a:blipFill>
            <a:blip r:embed="rId5"/>
            <a:stretch>
              <a:fillRect/>
            </a:stretch>
          </a:blip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0" name="Rounded Rectangle 29"/>
          <p:cNvSpPr/>
          <p:nvPr userDrawn="1"/>
        </p:nvSpPr>
        <p:spPr>
          <a:xfrm>
            <a:off x="102240" y="4642357"/>
            <a:ext cx="1219200" cy="1015999"/>
          </a:xfrm>
          <a:prstGeom prst="roundRect">
            <a:avLst>
              <a:gd name="adj" fmla="val 10000"/>
            </a:avLst>
          </a:prstGeom>
          <a:blipFill>
            <a:blip r:embed="rId6"/>
            <a:stretch>
              <a:fillRect/>
            </a:stretch>
          </a:blip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1" name="Rounded Rectangle 30"/>
          <p:cNvSpPr/>
          <p:nvPr userDrawn="1"/>
        </p:nvSpPr>
        <p:spPr>
          <a:xfrm>
            <a:off x="102240" y="5790538"/>
            <a:ext cx="1219200" cy="1015999"/>
          </a:xfrm>
          <a:prstGeom prst="roundRect">
            <a:avLst>
              <a:gd name="adj" fmla="val 10000"/>
            </a:avLst>
          </a:prstGeom>
          <a:blipFill>
            <a:blip r:embed="rId7"/>
            <a:stretch>
              <a:fillRect/>
            </a:stretch>
          </a:blip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6" name="Picture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678546" y="46254"/>
            <a:ext cx="1255490" cy="1364897"/>
          </a:xfrm>
          <a:prstGeom prst="rect">
            <a:avLst/>
          </a:prstGeom>
        </p:spPr>
      </p:pic>
    </p:spTree>
    <p:extLst>
      <p:ext uri="{BB962C8B-B14F-4D97-AF65-F5344CB8AC3E}">
        <p14:creationId xmlns:p14="http://schemas.microsoft.com/office/powerpoint/2010/main" val="1872493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F9625831-9BBB-4C8B-A92F-9C6C36DD31FC}" type="datetime1">
              <a:rPr lang="en-ZA" smtClean="0">
                <a:solidFill>
                  <a:prstClr val="black">
                    <a:tint val="75000"/>
                  </a:prstClr>
                </a:solidFill>
              </a:rPr>
              <a:pPr/>
              <a:t>2019/11/21</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Z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A9E2DD-4F89-47BC-B3D6-D21103035B5A}"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043388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43B5CD56-877F-4CAC-8301-E73C70E75575}" type="datetime1">
              <a:rPr lang="en-ZA" smtClean="0">
                <a:solidFill>
                  <a:prstClr val="black">
                    <a:tint val="75000"/>
                  </a:prstClr>
                </a:solidFill>
              </a:rPr>
              <a:pPr/>
              <a:t>2019/11/21</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Z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A9E2DD-4F89-47BC-B3D6-D21103035B5A}"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8272089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467544" y="1308052"/>
            <a:ext cx="7992000" cy="45719"/>
          </a:xfrm>
          <a:prstGeom prst="rect">
            <a:avLst/>
          </a:prstGeom>
          <a:solidFill>
            <a:schemeClr val="tx1">
              <a:lumMod val="50000"/>
              <a:lumOff val="50000"/>
            </a:schemeClr>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13" dirty="0">
              <a:solidFill>
                <a:prstClr val="white"/>
              </a:solidFill>
            </a:endParaRPr>
          </a:p>
        </p:txBody>
      </p:sp>
      <p:sp>
        <p:nvSpPr>
          <p:cNvPr id="2" name="Title 1"/>
          <p:cNvSpPr>
            <a:spLocks noGrp="1"/>
          </p:cNvSpPr>
          <p:nvPr>
            <p:ph type="ctrTitle"/>
          </p:nvPr>
        </p:nvSpPr>
        <p:spPr>
          <a:xfrm>
            <a:off x="1547665" y="332659"/>
            <a:ext cx="5904656" cy="792089"/>
          </a:xfrm>
        </p:spPr>
        <p:txBody>
          <a:bodyPr/>
          <a:lstStyle/>
          <a:p>
            <a:r>
              <a:rPr lang="en-US" dirty="0"/>
              <a:t>Click to edit Master title style</a:t>
            </a:r>
            <a:endParaRPr lang="en-ZA" dirty="0"/>
          </a:p>
        </p:txBody>
      </p:sp>
      <p:sp>
        <p:nvSpPr>
          <p:cNvPr id="3" name="Subtitle 2"/>
          <p:cNvSpPr>
            <a:spLocks noGrp="1"/>
          </p:cNvSpPr>
          <p:nvPr>
            <p:ph type="subTitle" idx="1"/>
          </p:nvPr>
        </p:nvSpPr>
        <p:spPr>
          <a:xfrm>
            <a:off x="1619673" y="1844824"/>
            <a:ext cx="7056784" cy="4104456"/>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Click to edit Master subtitle style</a:t>
            </a:r>
            <a:endParaRPr lang="en-ZA" dirty="0"/>
          </a:p>
        </p:txBody>
      </p:sp>
      <p:sp>
        <p:nvSpPr>
          <p:cNvPr id="4" name="Date Placeholder 3"/>
          <p:cNvSpPr>
            <a:spLocks noGrp="1"/>
          </p:cNvSpPr>
          <p:nvPr>
            <p:ph type="dt" sz="half" idx="10"/>
          </p:nvPr>
        </p:nvSpPr>
        <p:spPr/>
        <p:txBody>
          <a:bodyPr/>
          <a:lstStyle/>
          <a:p>
            <a:fld id="{C18AADFD-BD96-420C-BA9B-E298861FA885}" type="datetime1">
              <a:rPr lang="en-ZA" smtClean="0">
                <a:solidFill>
                  <a:prstClr val="black">
                    <a:tint val="75000"/>
                  </a:prstClr>
                </a:solidFill>
              </a:rPr>
              <a:pPr/>
              <a:t>2019/11/21</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Opening of UNESCO MOST School, Cape Town</a:t>
            </a:r>
          </a:p>
        </p:txBody>
      </p:sp>
      <p:sp>
        <p:nvSpPr>
          <p:cNvPr id="6" name="Slide Number Placeholder 5"/>
          <p:cNvSpPr>
            <a:spLocks noGrp="1"/>
          </p:cNvSpPr>
          <p:nvPr>
            <p:ph type="sldNum" sz="quarter" idx="12"/>
          </p:nvPr>
        </p:nvSpPr>
        <p:spPr/>
        <p:txBody>
          <a:bodyPr/>
          <a:lstStyle>
            <a:lvl1pPr>
              <a:defRPr/>
            </a:lvl1pPr>
          </a:lstStyle>
          <a:p>
            <a:fld id="{AEB40D6A-70D5-418F-94C5-D5D4DBFF8929}" type="slidenum">
              <a:rPr lang="en-ZA" smtClean="0">
                <a:solidFill>
                  <a:prstClr val="black">
                    <a:tint val="75000"/>
                  </a:prstClr>
                </a:solidFill>
              </a:rPr>
              <a:pPr/>
              <a:t>‹#›</a:t>
            </a:fld>
            <a:r>
              <a:rPr lang="en-ZA" dirty="0">
                <a:solidFill>
                  <a:prstClr val="black">
                    <a:tint val="75000"/>
                  </a:prstClr>
                </a:solidFill>
              </a:rPr>
              <a:t>1</a:t>
            </a:r>
          </a:p>
        </p:txBody>
      </p:sp>
      <p:cxnSp>
        <p:nvCxnSpPr>
          <p:cNvPr id="11" name="Straight Connector 10"/>
          <p:cNvCxnSpPr/>
          <p:nvPr userDrawn="1"/>
        </p:nvCxnSpPr>
        <p:spPr>
          <a:xfrm>
            <a:off x="395536" y="6298533"/>
            <a:ext cx="864000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Rounded Rectangle 25"/>
          <p:cNvSpPr/>
          <p:nvPr userDrawn="1"/>
        </p:nvSpPr>
        <p:spPr>
          <a:xfrm>
            <a:off x="102240" y="38220"/>
            <a:ext cx="1219200" cy="1015999"/>
          </a:xfrm>
          <a:prstGeom prst="roundRect">
            <a:avLst>
              <a:gd name="adj" fmla="val 10000"/>
            </a:avLst>
          </a:prstGeom>
          <a:blipFill>
            <a:blip r:embed="rId2"/>
            <a:stretch>
              <a:fillRect/>
            </a:stretch>
          </a:blip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 name="Rounded Rectangle 26"/>
          <p:cNvSpPr/>
          <p:nvPr userDrawn="1"/>
        </p:nvSpPr>
        <p:spPr>
          <a:xfrm>
            <a:off x="102240" y="1173994"/>
            <a:ext cx="1219200" cy="1015999"/>
          </a:xfrm>
          <a:prstGeom prst="roundRect">
            <a:avLst>
              <a:gd name="adj" fmla="val 10000"/>
            </a:avLst>
          </a:prstGeom>
          <a:blipFill>
            <a:blip r:embed="rId3"/>
            <a:stretch>
              <a:fillRect/>
            </a:stretch>
          </a:blip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8" name="Rounded Rectangle 27"/>
          <p:cNvSpPr/>
          <p:nvPr userDrawn="1"/>
        </p:nvSpPr>
        <p:spPr>
          <a:xfrm>
            <a:off x="102240" y="2342393"/>
            <a:ext cx="1219200" cy="1015999"/>
          </a:xfrm>
          <a:prstGeom prst="roundRect">
            <a:avLst>
              <a:gd name="adj" fmla="val 10000"/>
            </a:avLst>
          </a:prstGeom>
          <a:blipFill>
            <a:blip r:embed="rId4"/>
            <a:stretch>
              <a:fillRect/>
            </a:stretch>
          </a:blip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9" name="Rounded Rectangle 28"/>
          <p:cNvSpPr/>
          <p:nvPr userDrawn="1"/>
        </p:nvSpPr>
        <p:spPr>
          <a:xfrm>
            <a:off x="102240" y="3492143"/>
            <a:ext cx="1219200" cy="1015999"/>
          </a:xfrm>
          <a:prstGeom prst="roundRect">
            <a:avLst>
              <a:gd name="adj" fmla="val 10000"/>
            </a:avLst>
          </a:prstGeom>
          <a:blipFill>
            <a:blip r:embed="rId5"/>
            <a:stretch>
              <a:fillRect/>
            </a:stretch>
          </a:blip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0" name="Rounded Rectangle 29"/>
          <p:cNvSpPr/>
          <p:nvPr userDrawn="1"/>
        </p:nvSpPr>
        <p:spPr>
          <a:xfrm>
            <a:off x="102240" y="4642357"/>
            <a:ext cx="1219200" cy="1015999"/>
          </a:xfrm>
          <a:prstGeom prst="roundRect">
            <a:avLst>
              <a:gd name="adj" fmla="val 10000"/>
            </a:avLst>
          </a:prstGeom>
          <a:blipFill>
            <a:blip r:embed="rId6"/>
            <a:stretch>
              <a:fillRect/>
            </a:stretch>
          </a:blip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1" name="Rounded Rectangle 30"/>
          <p:cNvSpPr/>
          <p:nvPr userDrawn="1"/>
        </p:nvSpPr>
        <p:spPr>
          <a:xfrm>
            <a:off x="102240" y="5790538"/>
            <a:ext cx="1219200" cy="1015999"/>
          </a:xfrm>
          <a:prstGeom prst="roundRect">
            <a:avLst>
              <a:gd name="adj" fmla="val 10000"/>
            </a:avLst>
          </a:prstGeom>
          <a:blipFill>
            <a:blip r:embed="rId7"/>
            <a:stretch>
              <a:fillRect/>
            </a:stretch>
          </a:blip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6" name="Picture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678546" y="46254"/>
            <a:ext cx="1255490" cy="1364897"/>
          </a:xfrm>
          <a:prstGeom prst="rect">
            <a:avLst/>
          </a:prstGeom>
        </p:spPr>
      </p:pic>
    </p:spTree>
    <p:extLst>
      <p:ext uri="{BB962C8B-B14F-4D97-AF65-F5344CB8AC3E}">
        <p14:creationId xmlns:p14="http://schemas.microsoft.com/office/powerpoint/2010/main" val="22366767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Z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675FD1C9-2A27-4E1D-B2DC-9F3B8BD5A99D}" type="datetime1">
              <a:rPr lang="en-ZA" smtClean="0">
                <a:solidFill>
                  <a:prstClr val="black">
                    <a:tint val="75000"/>
                  </a:prstClr>
                </a:solidFill>
              </a:rPr>
              <a:pPr/>
              <a:t>2019/11/21</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Z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A9E2DD-4F89-47BC-B3D6-D21103035B5A}" type="slidenum">
              <a:rPr lang="en-ZA" smtClean="0">
                <a:solidFill>
                  <a:prstClr val="black">
                    <a:tint val="75000"/>
                  </a:prstClr>
                </a:solidFill>
              </a:rPr>
              <a:pPr/>
              <a:t>‹#›</a:t>
            </a:fld>
            <a:r>
              <a:rPr lang="en-ZA" dirty="0">
                <a:solidFill>
                  <a:prstClr val="black">
                    <a:tint val="75000"/>
                  </a:prstClr>
                </a:solidFill>
              </a:rPr>
              <a:t>2</a:t>
            </a:r>
          </a:p>
        </p:txBody>
      </p:sp>
    </p:spTree>
    <p:extLst>
      <p:ext uri="{BB962C8B-B14F-4D97-AF65-F5344CB8AC3E}">
        <p14:creationId xmlns:p14="http://schemas.microsoft.com/office/powerpoint/2010/main" val="599987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1F8B94-3C88-4A01-8AAC-BAD8ED09F50A}" type="datetime1">
              <a:rPr lang="en-ZA" smtClean="0">
                <a:solidFill>
                  <a:prstClr val="black">
                    <a:tint val="75000"/>
                  </a:prstClr>
                </a:solidFill>
              </a:rPr>
              <a:pPr/>
              <a:t>2019/11/21</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Z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A9E2DD-4F89-47BC-B3D6-D21103035B5A}" type="slidenum">
              <a:rPr lang="en-ZA" smtClean="0">
                <a:solidFill>
                  <a:prstClr val="black">
                    <a:tint val="75000"/>
                  </a:prstClr>
                </a:solidFill>
              </a:rPr>
              <a:pPr/>
              <a:t>‹#›</a:t>
            </a:fld>
            <a:r>
              <a:rPr lang="en-ZA" dirty="0">
                <a:solidFill>
                  <a:prstClr val="black">
                    <a:tint val="75000"/>
                  </a:prstClr>
                </a:solidFill>
              </a:rPr>
              <a:t>3</a:t>
            </a:r>
          </a:p>
        </p:txBody>
      </p:sp>
    </p:spTree>
    <p:extLst>
      <p:ext uri="{BB962C8B-B14F-4D97-AF65-F5344CB8AC3E}">
        <p14:creationId xmlns:p14="http://schemas.microsoft.com/office/powerpoint/2010/main" val="39874185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8F8A2203-6E3F-40F4-986D-B484DC6AF285}" type="datetime1">
              <a:rPr lang="en-ZA" smtClean="0">
                <a:solidFill>
                  <a:prstClr val="black">
                    <a:tint val="75000"/>
                  </a:prstClr>
                </a:solidFill>
              </a:rPr>
              <a:pPr/>
              <a:t>2019/11/21</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Z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FA9E2DD-4F89-47BC-B3D6-D21103035B5A}" type="slidenum">
              <a:rPr lang="en-ZA" smtClean="0">
                <a:solidFill>
                  <a:prstClr val="black">
                    <a:tint val="75000"/>
                  </a:prstClr>
                </a:solidFill>
              </a:rPr>
              <a:pPr/>
              <a:t>‹#›</a:t>
            </a:fld>
            <a:r>
              <a:rPr lang="en-ZA" dirty="0">
                <a:solidFill>
                  <a:prstClr val="black">
                    <a:tint val="75000"/>
                  </a:prstClr>
                </a:solidFill>
              </a:rPr>
              <a:t>4</a:t>
            </a:r>
          </a:p>
        </p:txBody>
      </p:sp>
    </p:spTree>
    <p:extLst>
      <p:ext uri="{BB962C8B-B14F-4D97-AF65-F5344CB8AC3E}">
        <p14:creationId xmlns:p14="http://schemas.microsoft.com/office/powerpoint/2010/main" val="1484411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E0E49F7E-9437-41EF-9A37-41C72EA1F0C9}" type="datetime1">
              <a:rPr lang="en-ZA" smtClean="0">
                <a:solidFill>
                  <a:prstClr val="black">
                    <a:tint val="75000"/>
                  </a:prstClr>
                </a:solidFill>
              </a:rPr>
              <a:pPr/>
              <a:t>2019/11/21</a:t>
            </a:fld>
            <a:endParaRPr lang="en-ZA"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ZA"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FA9E2DD-4F89-47BC-B3D6-D21103035B5A}"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173621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8BCAA853-7F22-4469-B79F-9D2FE6A3A4DF}" type="datetime1">
              <a:rPr lang="en-ZA" smtClean="0">
                <a:solidFill>
                  <a:prstClr val="black">
                    <a:tint val="75000"/>
                  </a:prstClr>
                </a:solidFill>
              </a:rPr>
              <a:pPr/>
              <a:t>2019/11/21</a:t>
            </a:fld>
            <a:endParaRPr lang="en-ZA"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ZA"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FA9E2DD-4F89-47BC-B3D6-D21103035B5A}"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3529143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0A7A4E-22C9-4A27-B61B-7AFCE252EE41}" type="datetime1">
              <a:rPr lang="en-ZA" smtClean="0">
                <a:solidFill>
                  <a:prstClr val="black">
                    <a:tint val="75000"/>
                  </a:prstClr>
                </a:solidFill>
              </a:rPr>
              <a:pPr/>
              <a:t>2019/11/21</a:t>
            </a:fld>
            <a:endParaRPr lang="en-ZA"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ZA"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FA9E2DD-4F89-47BC-B3D6-D21103035B5A}"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9089509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endParaRPr lang="en-ZA"/>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CC226335-AC20-4EE9-A800-180F40217337}" type="datetime1">
              <a:rPr lang="en-ZA" smtClean="0">
                <a:solidFill>
                  <a:prstClr val="black">
                    <a:tint val="75000"/>
                  </a:prstClr>
                </a:solidFill>
              </a:rPr>
              <a:pPr/>
              <a:t>2019/11/21</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Z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FA9E2DD-4F89-47BC-B3D6-D21103035B5A}"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24398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Z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675FD1C9-2A27-4E1D-B2DC-9F3B8BD5A99D}" type="datetime1">
              <a:rPr lang="en-ZA" smtClean="0">
                <a:solidFill>
                  <a:prstClr val="black">
                    <a:tint val="75000"/>
                  </a:prstClr>
                </a:solidFill>
              </a:rPr>
              <a:pPr/>
              <a:t>2019/11/21</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Z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A9E2DD-4F89-47BC-B3D6-D21103035B5A}" type="slidenum">
              <a:rPr lang="en-ZA" smtClean="0">
                <a:solidFill>
                  <a:prstClr val="black">
                    <a:tint val="75000"/>
                  </a:prstClr>
                </a:solidFill>
              </a:rPr>
              <a:pPr/>
              <a:t>‹#›</a:t>
            </a:fld>
            <a:r>
              <a:rPr lang="en-ZA" dirty="0">
                <a:solidFill>
                  <a:prstClr val="black">
                    <a:tint val="75000"/>
                  </a:prstClr>
                </a:solidFill>
              </a:rPr>
              <a:t>2</a:t>
            </a:r>
          </a:p>
        </p:txBody>
      </p:sp>
    </p:spTree>
    <p:extLst>
      <p:ext uri="{BB962C8B-B14F-4D97-AF65-F5344CB8AC3E}">
        <p14:creationId xmlns:p14="http://schemas.microsoft.com/office/powerpoint/2010/main" val="3387084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Z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6526E05F-6099-48B1-B1EE-B5A7583D3C54}" type="datetime1">
              <a:rPr lang="en-ZA" smtClean="0">
                <a:solidFill>
                  <a:prstClr val="black">
                    <a:tint val="75000"/>
                  </a:prstClr>
                </a:solidFill>
              </a:rPr>
              <a:pPr/>
              <a:t>2019/11/21</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Z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FA9E2DD-4F89-47BC-B3D6-D21103035B5A}"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5674465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F9625831-9BBB-4C8B-A92F-9C6C36DD31FC}" type="datetime1">
              <a:rPr lang="en-ZA" smtClean="0">
                <a:solidFill>
                  <a:prstClr val="black">
                    <a:tint val="75000"/>
                  </a:prstClr>
                </a:solidFill>
              </a:rPr>
              <a:pPr/>
              <a:t>2019/11/21</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Z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A9E2DD-4F89-47BC-B3D6-D21103035B5A}"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923724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43B5CD56-877F-4CAC-8301-E73C70E75575}" type="datetime1">
              <a:rPr lang="en-ZA" smtClean="0">
                <a:solidFill>
                  <a:prstClr val="black">
                    <a:tint val="75000"/>
                  </a:prstClr>
                </a:solidFill>
              </a:rPr>
              <a:pPr/>
              <a:t>2019/11/21</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Z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A9E2DD-4F89-47BC-B3D6-D21103035B5A}"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172241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smtClean="0">
                <a:solidFill>
                  <a:prstClr val="black">
                    <a:tint val="75000"/>
                  </a:prstClr>
                </a:solidFill>
              </a:rPr>
              <a:t>Opening of UNESCO MOST School, Cape Town</a:t>
            </a:r>
            <a:endParaRPr lang="en-Z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1183936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693353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842907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859275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8" name="Footer Placeholder 7"/>
          <p:cNvSpPr>
            <a:spLocks noGrp="1"/>
          </p:cNvSpPr>
          <p:nvPr>
            <p:ph type="ftr" sz="quarter" idx="11"/>
          </p:nvPr>
        </p:nvSpPr>
        <p:spPr/>
        <p:txBody>
          <a:bodyPr/>
          <a:lstStyle/>
          <a:p>
            <a:endParaRPr lang="en-ZA">
              <a:solidFill>
                <a:prstClr val="black">
                  <a:tint val="75000"/>
                </a:prstClr>
              </a:solidFill>
            </a:endParaRPr>
          </a:p>
        </p:txBody>
      </p:sp>
      <p:sp>
        <p:nvSpPr>
          <p:cNvPr id="9" name="Slide Number Placeholder 8"/>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5140042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4" name="Footer Placeholder 3"/>
          <p:cNvSpPr>
            <a:spLocks noGrp="1"/>
          </p:cNvSpPr>
          <p:nvPr>
            <p:ph type="ftr" sz="quarter" idx="11"/>
          </p:nvPr>
        </p:nvSpPr>
        <p:spPr/>
        <p:txBody>
          <a:bodyPr/>
          <a:lstStyle/>
          <a:p>
            <a:endParaRPr lang="en-ZA">
              <a:solidFill>
                <a:prstClr val="black">
                  <a:tint val="75000"/>
                </a:prstClr>
              </a:solidFill>
            </a:endParaRPr>
          </a:p>
        </p:txBody>
      </p:sp>
      <p:sp>
        <p:nvSpPr>
          <p:cNvPr id="5" name="Slide Number Placeholder 4"/>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64589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3" name="Footer Placeholder 2"/>
          <p:cNvSpPr>
            <a:spLocks noGrp="1"/>
          </p:cNvSpPr>
          <p:nvPr>
            <p:ph type="ftr" sz="quarter" idx="11"/>
          </p:nvPr>
        </p:nvSpPr>
        <p:spPr/>
        <p:txBody>
          <a:bodyPr/>
          <a:lstStyle/>
          <a:p>
            <a:endParaRPr lang="en-ZA">
              <a:solidFill>
                <a:prstClr val="black">
                  <a:tint val="75000"/>
                </a:prstClr>
              </a:solidFill>
            </a:endParaRPr>
          </a:p>
        </p:txBody>
      </p:sp>
      <p:sp>
        <p:nvSpPr>
          <p:cNvPr id="4" name="Slide Number Placeholder 3"/>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876282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1F8B94-3C88-4A01-8AAC-BAD8ED09F50A}" type="datetime1">
              <a:rPr lang="en-ZA" smtClean="0">
                <a:solidFill>
                  <a:prstClr val="black">
                    <a:tint val="75000"/>
                  </a:prstClr>
                </a:solidFill>
              </a:rPr>
              <a:pPr/>
              <a:t>2019/11/21</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Z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FA9E2DD-4F89-47BC-B3D6-D21103035B5A}" type="slidenum">
              <a:rPr lang="en-ZA" smtClean="0">
                <a:solidFill>
                  <a:prstClr val="black">
                    <a:tint val="75000"/>
                  </a:prstClr>
                </a:solidFill>
              </a:rPr>
              <a:pPr/>
              <a:t>‹#›</a:t>
            </a:fld>
            <a:r>
              <a:rPr lang="en-ZA" dirty="0">
                <a:solidFill>
                  <a:prstClr val="black">
                    <a:tint val="75000"/>
                  </a:prstClr>
                </a:solidFill>
              </a:rPr>
              <a:t>3</a:t>
            </a:r>
          </a:p>
        </p:txBody>
      </p:sp>
    </p:spTree>
    <p:extLst>
      <p:ext uri="{BB962C8B-B14F-4D97-AF65-F5344CB8AC3E}">
        <p14:creationId xmlns:p14="http://schemas.microsoft.com/office/powerpoint/2010/main" val="1474451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219275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592811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864782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709637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endParaRPr lang="en-ZA" dirty="0">
              <a:solidFill>
                <a:prstClr val="black">
                  <a:tint val="75000"/>
                </a:prstClr>
              </a:solidFill>
            </a:endParaRPr>
          </a:p>
        </p:txBody>
      </p:sp>
      <p:sp>
        <p:nvSpPr>
          <p:cNvPr id="4" name="Footer Placeholder 3"/>
          <p:cNvSpPr>
            <a:spLocks noGrp="1"/>
          </p:cNvSpPr>
          <p:nvPr>
            <p:ph type="ftr" sz="quarter" idx="11"/>
          </p:nvPr>
        </p:nvSpPr>
        <p:spPr/>
        <p:txBody>
          <a:bodyPr/>
          <a:lstStyle/>
          <a:p>
            <a:r>
              <a:rPr lang="en-ZA">
                <a:solidFill>
                  <a:prstClr val="black">
                    <a:tint val="75000"/>
                  </a:prstClr>
                </a:solidFill>
              </a:rPr>
              <a:t>Opening of UNESCO MOST School, Cape Town</a:t>
            </a:r>
            <a:endParaRPr lang="en-ZA" dirty="0">
              <a:solidFill>
                <a:prstClr val="black">
                  <a:tint val="75000"/>
                </a:prstClr>
              </a:solidFill>
            </a:endParaRPr>
          </a:p>
        </p:txBody>
      </p:sp>
      <p:sp>
        <p:nvSpPr>
          <p:cNvPr id="5" name="Slide Number Placeholder 4"/>
          <p:cNvSpPr>
            <a:spLocks noGrp="1"/>
          </p:cNvSpPr>
          <p:nvPr>
            <p:ph type="sldNum" sz="quarter" idx="12"/>
          </p:nvPr>
        </p:nvSpPr>
        <p:spPr/>
        <p:txBody>
          <a:bodyPr/>
          <a:lstStyle/>
          <a:p>
            <a:r>
              <a:rPr lang="en-ZA">
                <a:solidFill>
                  <a:prstClr val="black">
                    <a:tint val="75000"/>
                  </a:prstClr>
                </a:solidFill>
              </a:rPr>
              <a:t>1</a:t>
            </a:r>
            <a:endParaRPr lang="en-ZA" dirty="0">
              <a:solidFill>
                <a:prstClr val="black">
                  <a:tint val="75000"/>
                </a:prstClr>
              </a:solidFill>
            </a:endParaRPr>
          </a:p>
        </p:txBody>
      </p:sp>
    </p:spTree>
    <p:extLst>
      <p:ext uri="{BB962C8B-B14F-4D97-AF65-F5344CB8AC3E}">
        <p14:creationId xmlns:p14="http://schemas.microsoft.com/office/powerpoint/2010/main" val="24443330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smtClean="0">
                <a:solidFill>
                  <a:prstClr val="black">
                    <a:tint val="75000"/>
                  </a:prstClr>
                </a:solidFill>
              </a:rPr>
              <a:t>Opening of UNESCO MOST School, Cape Town</a:t>
            </a:r>
            <a:endParaRPr lang="en-Z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166116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739648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496560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509415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8" name="Footer Placeholder 7"/>
          <p:cNvSpPr>
            <a:spLocks noGrp="1"/>
          </p:cNvSpPr>
          <p:nvPr>
            <p:ph type="ftr" sz="quarter" idx="11"/>
          </p:nvPr>
        </p:nvSpPr>
        <p:spPr/>
        <p:txBody>
          <a:bodyPr/>
          <a:lstStyle/>
          <a:p>
            <a:endParaRPr lang="en-ZA">
              <a:solidFill>
                <a:prstClr val="black">
                  <a:tint val="75000"/>
                </a:prstClr>
              </a:solidFill>
            </a:endParaRPr>
          </a:p>
        </p:txBody>
      </p:sp>
      <p:sp>
        <p:nvSpPr>
          <p:cNvPr id="9" name="Slide Number Placeholder 8"/>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958505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8F8A2203-6E3F-40F4-986D-B484DC6AF285}" type="datetime1">
              <a:rPr lang="en-ZA" smtClean="0">
                <a:solidFill>
                  <a:prstClr val="black">
                    <a:tint val="75000"/>
                  </a:prstClr>
                </a:solidFill>
              </a:rPr>
              <a:pPr/>
              <a:t>2019/11/21</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Z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FA9E2DD-4F89-47BC-B3D6-D21103035B5A}" type="slidenum">
              <a:rPr lang="en-ZA" smtClean="0">
                <a:solidFill>
                  <a:prstClr val="black">
                    <a:tint val="75000"/>
                  </a:prstClr>
                </a:solidFill>
              </a:rPr>
              <a:pPr/>
              <a:t>‹#›</a:t>
            </a:fld>
            <a:r>
              <a:rPr lang="en-ZA" dirty="0">
                <a:solidFill>
                  <a:prstClr val="black">
                    <a:tint val="75000"/>
                  </a:prstClr>
                </a:solidFill>
              </a:rPr>
              <a:t>4</a:t>
            </a:r>
          </a:p>
        </p:txBody>
      </p:sp>
    </p:spTree>
    <p:extLst>
      <p:ext uri="{BB962C8B-B14F-4D97-AF65-F5344CB8AC3E}">
        <p14:creationId xmlns:p14="http://schemas.microsoft.com/office/powerpoint/2010/main" val="3701545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4" name="Footer Placeholder 3"/>
          <p:cNvSpPr>
            <a:spLocks noGrp="1"/>
          </p:cNvSpPr>
          <p:nvPr>
            <p:ph type="ftr" sz="quarter" idx="11"/>
          </p:nvPr>
        </p:nvSpPr>
        <p:spPr/>
        <p:txBody>
          <a:bodyPr/>
          <a:lstStyle/>
          <a:p>
            <a:endParaRPr lang="en-ZA">
              <a:solidFill>
                <a:prstClr val="black">
                  <a:tint val="75000"/>
                </a:prstClr>
              </a:solidFill>
            </a:endParaRPr>
          </a:p>
        </p:txBody>
      </p:sp>
      <p:sp>
        <p:nvSpPr>
          <p:cNvPr id="5" name="Slide Number Placeholder 4"/>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9656926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3" name="Footer Placeholder 2"/>
          <p:cNvSpPr>
            <a:spLocks noGrp="1"/>
          </p:cNvSpPr>
          <p:nvPr>
            <p:ph type="ftr" sz="quarter" idx="11"/>
          </p:nvPr>
        </p:nvSpPr>
        <p:spPr/>
        <p:txBody>
          <a:bodyPr/>
          <a:lstStyle/>
          <a:p>
            <a:endParaRPr lang="en-ZA">
              <a:solidFill>
                <a:prstClr val="black">
                  <a:tint val="75000"/>
                </a:prstClr>
              </a:solidFill>
            </a:endParaRPr>
          </a:p>
        </p:txBody>
      </p:sp>
      <p:sp>
        <p:nvSpPr>
          <p:cNvPr id="4" name="Slide Number Placeholder 3"/>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771302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800545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735457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6566343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842604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endParaRPr lang="en-ZA" dirty="0">
              <a:solidFill>
                <a:prstClr val="black">
                  <a:tint val="75000"/>
                </a:prstClr>
              </a:solidFill>
            </a:endParaRPr>
          </a:p>
        </p:txBody>
      </p:sp>
      <p:sp>
        <p:nvSpPr>
          <p:cNvPr id="4" name="Footer Placeholder 3"/>
          <p:cNvSpPr>
            <a:spLocks noGrp="1"/>
          </p:cNvSpPr>
          <p:nvPr>
            <p:ph type="ftr" sz="quarter" idx="11"/>
          </p:nvPr>
        </p:nvSpPr>
        <p:spPr/>
        <p:txBody>
          <a:bodyPr/>
          <a:lstStyle/>
          <a:p>
            <a:r>
              <a:rPr lang="en-ZA" smtClean="0">
                <a:solidFill>
                  <a:prstClr val="black">
                    <a:tint val="75000"/>
                  </a:prstClr>
                </a:solidFill>
              </a:rPr>
              <a:t>Opening of UNESCO MOST School, Cape Town</a:t>
            </a:r>
            <a:endParaRPr lang="en-ZA" dirty="0">
              <a:solidFill>
                <a:prstClr val="black">
                  <a:tint val="75000"/>
                </a:prstClr>
              </a:solidFill>
            </a:endParaRPr>
          </a:p>
        </p:txBody>
      </p:sp>
      <p:sp>
        <p:nvSpPr>
          <p:cNvPr id="5" name="Slide Number Placeholder 4"/>
          <p:cNvSpPr>
            <a:spLocks noGrp="1"/>
          </p:cNvSpPr>
          <p:nvPr>
            <p:ph type="sldNum" sz="quarter" idx="12"/>
          </p:nvPr>
        </p:nvSpPr>
        <p:spPr/>
        <p:txBody>
          <a:bodyPr/>
          <a:lstStyle/>
          <a:p>
            <a:r>
              <a:rPr lang="en-ZA" smtClean="0">
                <a:solidFill>
                  <a:prstClr val="black">
                    <a:tint val="75000"/>
                  </a:prstClr>
                </a:solidFill>
              </a:rPr>
              <a:t>1</a:t>
            </a:r>
            <a:endParaRPr lang="en-ZA" dirty="0">
              <a:solidFill>
                <a:prstClr val="black">
                  <a:tint val="75000"/>
                </a:prstClr>
              </a:solidFill>
            </a:endParaRPr>
          </a:p>
        </p:txBody>
      </p:sp>
    </p:spTree>
    <p:extLst>
      <p:ext uri="{BB962C8B-B14F-4D97-AF65-F5344CB8AC3E}">
        <p14:creationId xmlns:p14="http://schemas.microsoft.com/office/powerpoint/2010/main" val="970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smtClean="0">
                <a:solidFill>
                  <a:prstClr val="black">
                    <a:tint val="75000"/>
                  </a:prstClr>
                </a:solidFill>
              </a:rPr>
              <a:t>Opening of UNESCO MOST School, Cape Town</a:t>
            </a:r>
            <a:endParaRPr lang="en-Z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440369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886691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972123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E0E49F7E-9437-41EF-9A37-41C72EA1F0C9}" type="datetime1">
              <a:rPr lang="en-ZA" smtClean="0">
                <a:solidFill>
                  <a:prstClr val="black">
                    <a:tint val="75000"/>
                  </a:prstClr>
                </a:solidFill>
              </a:rPr>
              <a:pPr/>
              <a:t>2019/11/21</a:t>
            </a:fld>
            <a:endParaRPr lang="en-ZA"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ZA"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FA9E2DD-4F89-47BC-B3D6-D21103035B5A}"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763368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091147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8" name="Footer Placeholder 7"/>
          <p:cNvSpPr>
            <a:spLocks noGrp="1"/>
          </p:cNvSpPr>
          <p:nvPr>
            <p:ph type="ftr" sz="quarter" idx="11"/>
          </p:nvPr>
        </p:nvSpPr>
        <p:spPr/>
        <p:txBody>
          <a:bodyPr/>
          <a:lstStyle/>
          <a:p>
            <a:endParaRPr lang="en-ZA">
              <a:solidFill>
                <a:prstClr val="black">
                  <a:tint val="75000"/>
                </a:prstClr>
              </a:solidFill>
            </a:endParaRPr>
          </a:p>
        </p:txBody>
      </p:sp>
      <p:sp>
        <p:nvSpPr>
          <p:cNvPr id="9" name="Slide Number Placeholder 8"/>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093390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4" name="Footer Placeholder 3"/>
          <p:cNvSpPr>
            <a:spLocks noGrp="1"/>
          </p:cNvSpPr>
          <p:nvPr>
            <p:ph type="ftr" sz="quarter" idx="11"/>
          </p:nvPr>
        </p:nvSpPr>
        <p:spPr/>
        <p:txBody>
          <a:bodyPr/>
          <a:lstStyle/>
          <a:p>
            <a:endParaRPr lang="en-ZA">
              <a:solidFill>
                <a:prstClr val="black">
                  <a:tint val="75000"/>
                </a:prstClr>
              </a:solidFill>
            </a:endParaRPr>
          </a:p>
        </p:txBody>
      </p:sp>
      <p:sp>
        <p:nvSpPr>
          <p:cNvPr id="5" name="Slide Number Placeholder 4"/>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317497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3" name="Footer Placeholder 2"/>
          <p:cNvSpPr>
            <a:spLocks noGrp="1"/>
          </p:cNvSpPr>
          <p:nvPr>
            <p:ph type="ftr" sz="quarter" idx="11"/>
          </p:nvPr>
        </p:nvSpPr>
        <p:spPr/>
        <p:txBody>
          <a:bodyPr/>
          <a:lstStyle/>
          <a:p>
            <a:endParaRPr lang="en-ZA">
              <a:solidFill>
                <a:prstClr val="black">
                  <a:tint val="75000"/>
                </a:prstClr>
              </a:solidFill>
            </a:endParaRPr>
          </a:p>
        </p:txBody>
      </p:sp>
      <p:sp>
        <p:nvSpPr>
          <p:cNvPr id="4" name="Slide Number Placeholder 3"/>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781930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8272111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4204496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767820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424629-6DCE-4FAE-895A-A99F3A8CA125}" type="datetimeFigureOut">
              <a:rPr lang="en-ZA" smtClean="0">
                <a:solidFill>
                  <a:prstClr val="black">
                    <a:tint val="75000"/>
                  </a:prstClr>
                </a:solidFill>
              </a:rPr>
              <a:pPr/>
              <a:t>2019/11/21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28477E86-E645-4709-9F86-697D476D9AC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976958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endParaRPr lang="en-ZA" dirty="0">
              <a:solidFill>
                <a:prstClr val="black">
                  <a:tint val="75000"/>
                </a:prstClr>
              </a:solidFill>
            </a:endParaRPr>
          </a:p>
        </p:txBody>
      </p:sp>
      <p:sp>
        <p:nvSpPr>
          <p:cNvPr id="4" name="Footer Placeholder 3"/>
          <p:cNvSpPr>
            <a:spLocks noGrp="1"/>
          </p:cNvSpPr>
          <p:nvPr>
            <p:ph type="ftr" sz="quarter" idx="11"/>
          </p:nvPr>
        </p:nvSpPr>
        <p:spPr/>
        <p:txBody>
          <a:bodyPr/>
          <a:lstStyle/>
          <a:p>
            <a:r>
              <a:rPr lang="en-ZA" smtClean="0">
                <a:solidFill>
                  <a:prstClr val="black">
                    <a:tint val="75000"/>
                  </a:prstClr>
                </a:solidFill>
              </a:rPr>
              <a:t>Opening of UNESCO MOST School, Cape Town</a:t>
            </a:r>
            <a:endParaRPr lang="en-ZA" dirty="0">
              <a:solidFill>
                <a:prstClr val="black">
                  <a:tint val="75000"/>
                </a:prstClr>
              </a:solidFill>
            </a:endParaRPr>
          </a:p>
        </p:txBody>
      </p:sp>
      <p:sp>
        <p:nvSpPr>
          <p:cNvPr id="5" name="Slide Number Placeholder 4"/>
          <p:cNvSpPr>
            <a:spLocks noGrp="1"/>
          </p:cNvSpPr>
          <p:nvPr>
            <p:ph type="sldNum" sz="quarter" idx="12"/>
          </p:nvPr>
        </p:nvSpPr>
        <p:spPr/>
        <p:txBody>
          <a:bodyPr/>
          <a:lstStyle/>
          <a:p>
            <a:r>
              <a:rPr lang="en-ZA" smtClean="0">
                <a:solidFill>
                  <a:prstClr val="black">
                    <a:tint val="75000"/>
                  </a:prstClr>
                </a:solidFill>
              </a:rPr>
              <a:t>1</a:t>
            </a:r>
            <a:endParaRPr lang="en-ZA" dirty="0">
              <a:solidFill>
                <a:prstClr val="black">
                  <a:tint val="75000"/>
                </a:prstClr>
              </a:solidFill>
            </a:endParaRPr>
          </a:p>
        </p:txBody>
      </p:sp>
    </p:spTree>
    <p:extLst>
      <p:ext uri="{BB962C8B-B14F-4D97-AF65-F5344CB8AC3E}">
        <p14:creationId xmlns:p14="http://schemas.microsoft.com/office/powerpoint/2010/main" val="1866489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085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8BCAA853-7F22-4469-B79F-9D2FE6A3A4DF}" type="datetime1">
              <a:rPr lang="en-ZA" smtClean="0">
                <a:solidFill>
                  <a:prstClr val="black">
                    <a:tint val="75000"/>
                  </a:prstClr>
                </a:solidFill>
              </a:rPr>
              <a:pPr/>
              <a:t>2019/11/21</a:t>
            </a:fld>
            <a:endParaRPr lang="en-ZA"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ZA"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FA9E2DD-4F89-47BC-B3D6-D21103035B5A}"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500104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6" name="Shape 6"/>
          <p:cNvSpPr>
            <a:spLocks noGrp="1"/>
          </p:cNvSpPr>
          <p:nvPr>
            <p:ph type="title"/>
          </p:nvPr>
        </p:nvSpPr>
        <p:spPr>
          <a:xfrm>
            <a:off x="892969" y="4723806"/>
            <a:ext cx="7358063" cy="1000125"/>
          </a:xfrm>
          <a:prstGeom prst="rect">
            <a:avLst/>
          </a:prstGeom>
        </p:spPr>
        <p:txBody>
          <a:bodyPr anchor="b"/>
          <a:lstStyle/>
          <a:p>
            <a:pPr lvl="0">
              <a:defRPr sz="1800"/>
            </a:pPr>
            <a:r>
              <a:rPr sz="4219"/>
              <a:t>Title Text</a:t>
            </a:r>
          </a:p>
        </p:txBody>
      </p:sp>
      <p:sp>
        <p:nvSpPr>
          <p:cNvPr id="7" name="Shape 7"/>
          <p:cNvSpPr>
            <a:spLocks noGrp="1"/>
          </p:cNvSpPr>
          <p:nvPr>
            <p:ph type="body" idx="1"/>
          </p:nvPr>
        </p:nvSpPr>
        <p:spPr>
          <a:xfrm>
            <a:off x="892969" y="5759649"/>
            <a:ext cx="7358063" cy="794742"/>
          </a:xfrm>
          <a:prstGeom prst="rect">
            <a:avLst/>
          </a:prstGeom>
        </p:spPr>
        <p:txBody>
          <a:bodyPr anchor="t"/>
          <a:lstStyle>
            <a:lvl1pPr marL="0" indent="0" algn="ctr">
              <a:spcBef>
                <a:spcPts val="0"/>
              </a:spcBef>
              <a:buSzTx/>
              <a:buNone/>
              <a:defRPr sz="1688"/>
            </a:lvl1pPr>
            <a:lvl2pPr marL="0" indent="120547" algn="ctr">
              <a:spcBef>
                <a:spcPts val="0"/>
              </a:spcBef>
              <a:buSzTx/>
              <a:buNone/>
              <a:defRPr sz="1688"/>
            </a:lvl2pPr>
            <a:lvl3pPr marL="0" indent="241093" algn="ctr">
              <a:spcBef>
                <a:spcPts val="0"/>
              </a:spcBef>
              <a:buSzTx/>
              <a:buNone/>
              <a:defRPr sz="1688"/>
            </a:lvl3pPr>
            <a:lvl4pPr marL="0" indent="361640" algn="ctr">
              <a:spcBef>
                <a:spcPts val="0"/>
              </a:spcBef>
              <a:buSzTx/>
              <a:buNone/>
              <a:defRPr sz="1688"/>
            </a:lvl4pPr>
            <a:lvl5pPr marL="0" indent="482186" algn="ctr">
              <a:spcBef>
                <a:spcPts val="0"/>
              </a:spcBef>
              <a:buSzTx/>
              <a:buNone/>
              <a:defRPr sz="1688"/>
            </a:lvl5pPr>
          </a:lstStyle>
          <a:p>
            <a:pPr lvl="0">
              <a:defRPr sz="1800"/>
            </a:pPr>
            <a:r>
              <a:rPr sz="1688"/>
              <a:t>Body Level One</a:t>
            </a:r>
          </a:p>
          <a:p>
            <a:pPr lvl="1">
              <a:defRPr sz="1800"/>
            </a:pPr>
            <a:r>
              <a:rPr sz="1688"/>
              <a:t>Body Level Two</a:t>
            </a:r>
          </a:p>
          <a:p>
            <a:pPr lvl="2">
              <a:defRPr sz="1800"/>
            </a:pPr>
            <a:r>
              <a:rPr sz="1688"/>
              <a:t>Body Level Three</a:t>
            </a:r>
          </a:p>
          <a:p>
            <a:pPr lvl="3">
              <a:defRPr sz="1800"/>
            </a:pPr>
            <a:r>
              <a:rPr sz="1688"/>
              <a:t>Body Level Four</a:t>
            </a:r>
          </a:p>
          <a:p>
            <a:pPr lvl="4">
              <a:defRPr sz="1800"/>
            </a:pPr>
            <a:r>
              <a:rPr sz="1688"/>
              <a:t>Body Level Five</a:t>
            </a:r>
          </a:p>
        </p:txBody>
      </p:sp>
    </p:spTree>
    <p:extLst>
      <p:ext uri="{BB962C8B-B14F-4D97-AF65-F5344CB8AC3E}">
        <p14:creationId xmlns:p14="http://schemas.microsoft.com/office/powerpoint/2010/main" val="2097782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9" name="Shape 9"/>
          <p:cNvSpPr>
            <a:spLocks noGrp="1"/>
          </p:cNvSpPr>
          <p:nvPr>
            <p:ph type="title"/>
          </p:nvPr>
        </p:nvSpPr>
        <p:spPr>
          <a:xfrm>
            <a:off x="892969" y="2268142"/>
            <a:ext cx="7358063" cy="2321719"/>
          </a:xfrm>
          <a:prstGeom prst="rect">
            <a:avLst/>
          </a:prstGeom>
        </p:spPr>
        <p:txBody>
          <a:bodyPr/>
          <a:lstStyle/>
          <a:p>
            <a:pPr lvl="0">
              <a:defRPr sz="1800"/>
            </a:pPr>
            <a:r>
              <a:rPr sz="4219"/>
              <a:t>Title Text</a:t>
            </a:r>
          </a:p>
        </p:txBody>
      </p:sp>
    </p:spTree>
    <p:extLst>
      <p:ext uri="{BB962C8B-B14F-4D97-AF65-F5344CB8AC3E}">
        <p14:creationId xmlns:p14="http://schemas.microsoft.com/office/powerpoint/2010/main" val="2339394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1" name="Shape 11"/>
          <p:cNvSpPr>
            <a:spLocks noGrp="1"/>
          </p:cNvSpPr>
          <p:nvPr>
            <p:ph type="title"/>
          </p:nvPr>
        </p:nvSpPr>
        <p:spPr>
          <a:xfrm>
            <a:off x="669727" y="446484"/>
            <a:ext cx="3750469" cy="2803922"/>
          </a:xfrm>
          <a:prstGeom prst="rect">
            <a:avLst/>
          </a:prstGeom>
        </p:spPr>
        <p:txBody>
          <a:bodyPr anchor="b"/>
          <a:lstStyle>
            <a:lvl1pPr>
              <a:defRPr sz="3164"/>
            </a:lvl1pPr>
          </a:lstStyle>
          <a:p>
            <a:pPr lvl="0">
              <a:defRPr sz="1800"/>
            </a:pPr>
            <a:r>
              <a:rPr sz="3164"/>
              <a:t>Title Text</a:t>
            </a:r>
          </a:p>
        </p:txBody>
      </p:sp>
      <p:sp>
        <p:nvSpPr>
          <p:cNvPr id="12" name="Shape 12"/>
          <p:cNvSpPr>
            <a:spLocks noGrp="1"/>
          </p:cNvSpPr>
          <p:nvPr>
            <p:ph type="body" idx="1"/>
          </p:nvPr>
        </p:nvSpPr>
        <p:spPr>
          <a:xfrm>
            <a:off x="669727" y="3348634"/>
            <a:ext cx="3750469" cy="2884289"/>
          </a:xfrm>
          <a:prstGeom prst="rect">
            <a:avLst/>
          </a:prstGeom>
        </p:spPr>
        <p:txBody>
          <a:bodyPr anchor="t"/>
          <a:lstStyle>
            <a:lvl1pPr marL="0" indent="0" algn="ctr">
              <a:spcBef>
                <a:spcPts val="0"/>
              </a:spcBef>
              <a:buSzTx/>
              <a:buNone/>
              <a:defRPr sz="1688"/>
            </a:lvl1pPr>
            <a:lvl2pPr marL="0" indent="120547" algn="ctr">
              <a:spcBef>
                <a:spcPts val="0"/>
              </a:spcBef>
              <a:buSzTx/>
              <a:buNone/>
              <a:defRPr sz="1688"/>
            </a:lvl2pPr>
            <a:lvl3pPr marL="0" indent="241093" algn="ctr">
              <a:spcBef>
                <a:spcPts val="0"/>
              </a:spcBef>
              <a:buSzTx/>
              <a:buNone/>
              <a:defRPr sz="1688"/>
            </a:lvl3pPr>
            <a:lvl4pPr marL="0" indent="361640" algn="ctr">
              <a:spcBef>
                <a:spcPts val="0"/>
              </a:spcBef>
              <a:buSzTx/>
              <a:buNone/>
              <a:defRPr sz="1688"/>
            </a:lvl4pPr>
            <a:lvl5pPr marL="0" indent="482186" algn="ctr">
              <a:spcBef>
                <a:spcPts val="0"/>
              </a:spcBef>
              <a:buSzTx/>
              <a:buNone/>
              <a:defRPr sz="1688"/>
            </a:lvl5pPr>
          </a:lstStyle>
          <a:p>
            <a:pPr lvl="0">
              <a:defRPr sz="1800"/>
            </a:pPr>
            <a:r>
              <a:rPr sz="1688"/>
              <a:t>Body Level One</a:t>
            </a:r>
          </a:p>
          <a:p>
            <a:pPr lvl="1">
              <a:defRPr sz="1800"/>
            </a:pPr>
            <a:r>
              <a:rPr sz="1688"/>
              <a:t>Body Level Two</a:t>
            </a:r>
          </a:p>
          <a:p>
            <a:pPr lvl="2">
              <a:defRPr sz="1800"/>
            </a:pPr>
            <a:r>
              <a:rPr sz="1688"/>
              <a:t>Body Level Three</a:t>
            </a:r>
          </a:p>
          <a:p>
            <a:pPr lvl="3">
              <a:defRPr sz="1800"/>
            </a:pPr>
            <a:r>
              <a:rPr sz="1688"/>
              <a:t>Body Level Four</a:t>
            </a:r>
          </a:p>
          <a:p>
            <a:pPr lvl="4">
              <a:defRPr sz="1800"/>
            </a:pPr>
            <a:r>
              <a:rPr sz="1688"/>
              <a:t>Body Level Five</a:t>
            </a:r>
          </a:p>
        </p:txBody>
      </p:sp>
    </p:spTree>
    <p:extLst>
      <p:ext uri="{BB962C8B-B14F-4D97-AF65-F5344CB8AC3E}">
        <p14:creationId xmlns:p14="http://schemas.microsoft.com/office/powerpoint/2010/main" val="2122631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4" name="Shape 14"/>
          <p:cNvSpPr>
            <a:spLocks noGrp="1"/>
          </p:cNvSpPr>
          <p:nvPr>
            <p:ph type="title"/>
          </p:nvPr>
        </p:nvSpPr>
        <p:spPr>
          <a:prstGeom prst="rect">
            <a:avLst/>
          </a:prstGeom>
        </p:spPr>
        <p:txBody>
          <a:bodyPr/>
          <a:lstStyle/>
          <a:p>
            <a:pPr lvl="0">
              <a:defRPr sz="1800"/>
            </a:pPr>
            <a:r>
              <a:rPr sz="4219"/>
              <a:t>Title Text</a:t>
            </a:r>
          </a:p>
        </p:txBody>
      </p:sp>
    </p:spTree>
    <p:extLst>
      <p:ext uri="{BB962C8B-B14F-4D97-AF65-F5344CB8AC3E}">
        <p14:creationId xmlns:p14="http://schemas.microsoft.com/office/powerpoint/2010/main" val="40617802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4219"/>
              <a:t>Title Text</a:t>
            </a:r>
          </a:p>
        </p:txBody>
      </p:sp>
      <p:sp>
        <p:nvSpPr>
          <p:cNvPr id="17" name="Shape 17"/>
          <p:cNvSpPr>
            <a:spLocks noGrp="1"/>
          </p:cNvSpPr>
          <p:nvPr>
            <p:ph type="body" idx="1"/>
          </p:nvPr>
        </p:nvSpPr>
        <p:spPr>
          <a:prstGeom prst="rect">
            <a:avLst/>
          </a:prstGeom>
        </p:spPr>
        <p:txBody>
          <a:bodyPr/>
          <a:lstStyle/>
          <a:p>
            <a:pPr lvl="0">
              <a:defRPr sz="1800"/>
            </a:pPr>
            <a:r>
              <a:rPr sz="1898"/>
              <a:t>Body Level One</a:t>
            </a:r>
          </a:p>
          <a:p>
            <a:pPr lvl="1">
              <a:defRPr sz="1800"/>
            </a:pPr>
            <a:r>
              <a:rPr sz="1898"/>
              <a:t>Body Level Two</a:t>
            </a:r>
          </a:p>
          <a:p>
            <a:pPr lvl="2">
              <a:defRPr sz="1800"/>
            </a:pPr>
            <a:r>
              <a:rPr sz="1898"/>
              <a:t>Body Level Three</a:t>
            </a:r>
          </a:p>
          <a:p>
            <a:pPr lvl="3">
              <a:defRPr sz="1800"/>
            </a:pPr>
            <a:r>
              <a:rPr sz="1898"/>
              <a:t>Body Level Four</a:t>
            </a:r>
          </a:p>
          <a:p>
            <a:pPr lvl="4">
              <a:defRPr sz="1800"/>
            </a:pPr>
            <a:r>
              <a:rPr sz="1898"/>
              <a:t>Body Level Five</a:t>
            </a:r>
          </a:p>
        </p:txBody>
      </p:sp>
    </p:spTree>
    <p:extLst>
      <p:ext uri="{BB962C8B-B14F-4D97-AF65-F5344CB8AC3E}">
        <p14:creationId xmlns:p14="http://schemas.microsoft.com/office/powerpoint/2010/main" val="2272190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pPr>
            <a:r>
              <a:rPr sz="4219"/>
              <a:t>Title Text</a:t>
            </a:r>
          </a:p>
        </p:txBody>
      </p:sp>
      <p:sp>
        <p:nvSpPr>
          <p:cNvPr id="20" name="Shape 20"/>
          <p:cNvSpPr>
            <a:spLocks noGrp="1"/>
          </p:cNvSpPr>
          <p:nvPr>
            <p:ph type="body" idx="1"/>
          </p:nvPr>
        </p:nvSpPr>
        <p:spPr>
          <a:xfrm>
            <a:off x="669727" y="1830587"/>
            <a:ext cx="3750469" cy="4420195"/>
          </a:xfrm>
          <a:prstGeom prst="rect">
            <a:avLst/>
          </a:prstGeom>
        </p:spPr>
        <p:txBody>
          <a:bodyPr/>
          <a:lstStyle>
            <a:lvl1pPr marL="180820" indent="-180820">
              <a:spcBef>
                <a:spcPts val="1688"/>
              </a:spcBef>
              <a:defRPr sz="1477"/>
            </a:lvl1pPr>
            <a:lvl2pPr marL="361640" indent="-180820">
              <a:spcBef>
                <a:spcPts val="1688"/>
              </a:spcBef>
              <a:defRPr sz="1477"/>
            </a:lvl2pPr>
            <a:lvl3pPr marL="542459" indent="-180820">
              <a:spcBef>
                <a:spcPts val="1688"/>
              </a:spcBef>
              <a:defRPr sz="1477"/>
            </a:lvl3pPr>
            <a:lvl4pPr marL="723279" indent="-180820">
              <a:spcBef>
                <a:spcPts val="1688"/>
              </a:spcBef>
              <a:defRPr sz="1477"/>
            </a:lvl4pPr>
            <a:lvl5pPr marL="904099" indent="-180820">
              <a:spcBef>
                <a:spcPts val="1688"/>
              </a:spcBef>
              <a:defRPr sz="1477"/>
            </a:lvl5pPr>
          </a:lstStyle>
          <a:p>
            <a:pPr lvl="0">
              <a:defRPr sz="1800"/>
            </a:pPr>
            <a:r>
              <a:rPr sz="1477"/>
              <a:t>Body Level One</a:t>
            </a:r>
          </a:p>
          <a:p>
            <a:pPr lvl="1">
              <a:defRPr sz="1800"/>
            </a:pPr>
            <a:r>
              <a:rPr sz="1477"/>
              <a:t>Body Level Two</a:t>
            </a:r>
          </a:p>
          <a:p>
            <a:pPr lvl="2">
              <a:defRPr sz="1800"/>
            </a:pPr>
            <a:r>
              <a:rPr sz="1477"/>
              <a:t>Body Level Three</a:t>
            </a:r>
          </a:p>
          <a:p>
            <a:pPr lvl="3">
              <a:defRPr sz="1800"/>
            </a:pPr>
            <a:r>
              <a:rPr sz="1477"/>
              <a:t>Body Level Four</a:t>
            </a:r>
          </a:p>
          <a:p>
            <a:pPr lvl="4">
              <a:defRPr sz="1800"/>
            </a:pPr>
            <a:r>
              <a:rPr sz="1477"/>
              <a:t>Body Level Five</a:t>
            </a:r>
          </a:p>
        </p:txBody>
      </p:sp>
    </p:spTree>
    <p:extLst>
      <p:ext uri="{BB962C8B-B14F-4D97-AF65-F5344CB8AC3E}">
        <p14:creationId xmlns:p14="http://schemas.microsoft.com/office/powerpoint/2010/main" val="1392240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2" name="Shape 22"/>
          <p:cNvSpPr>
            <a:spLocks noGrp="1"/>
          </p:cNvSpPr>
          <p:nvPr>
            <p:ph type="body" idx="1"/>
          </p:nvPr>
        </p:nvSpPr>
        <p:spPr>
          <a:xfrm>
            <a:off x="669727" y="892970"/>
            <a:ext cx="7804547" cy="5072063"/>
          </a:xfrm>
          <a:prstGeom prst="rect">
            <a:avLst/>
          </a:prstGeom>
        </p:spPr>
        <p:txBody>
          <a:bodyPr/>
          <a:lstStyle/>
          <a:p>
            <a:pPr lvl="0">
              <a:defRPr sz="1800"/>
            </a:pPr>
            <a:r>
              <a:rPr sz="1898"/>
              <a:t>Body Level One</a:t>
            </a:r>
          </a:p>
          <a:p>
            <a:pPr lvl="1">
              <a:defRPr sz="1800"/>
            </a:pPr>
            <a:r>
              <a:rPr sz="1898"/>
              <a:t>Body Level Two</a:t>
            </a:r>
          </a:p>
          <a:p>
            <a:pPr lvl="2">
              <a:defRPr sz="1800"/>
            </a:pPr>
            <a:r>
              <a:rPr sz="1898"/>
              <a:t>Body Level Three</a:t>
            </a:r>
          </a:p>
          <a:p>
            <a:pPr lvl="3">
              <a:defRPr sz="1800"/>
            </a:pPr>
            <a:r>
              <a:rPr sz="1898"/>
              <a:t>Body Level Four</a:t>
            </a:r>
          </a:p>
          <a:p>
            <a:pPr lvl="4">
              <a:defRPr sz="1800"/>
            </a:pPr>
            <a:r>
              <a:rPr sz="1898"/>
              <a:t>Body Level Five</a:t>
            </a:r>
          </a:p>
        </p:txBody>
      </p:sp>
    </p:spTree>
    <p:extLst>
      <p:ext uri="{BB962C8B-B14F-4D97-AF65-F5344CB8AC3E}">
        <p14:creationId xmlns:p14="http://schemas.microsoft.com/office/powerpoint/2010/main" val="2034302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4304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323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229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0A7A4E-22C9-4A27-B61B-7AFCE252EE41}" type="datetime1">
              <a:rPr lang="en-ZA" smtClean="0">
                <a:solidFill>
                  <a:prstClr val="black">
                    <a:tint val="75000"/>
                  </a:prstClr>
                </a:solidFill>
              </a:rPr>
              <a:pPr/>
              <a:t>2019/11/21</a:t>
            </a:fld>
            <a:endParaRPr lang="en-ZA"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ZA"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FA9E2DD-4F89-47BC-B3D6-D21103035B5A}"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2982195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58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625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6" name="Shape 6"/>
          <p:cNvSpPr>
            <a:spLocks noGrp="1"/>
          </p:cNvSpPr>
          <p:nvPr>
            <p:ph type="title"/>
          </p:nvPr>
        </p:nvSpPr>
        <p:spPr>
          <a:xfrm>
            <a:off x="892969" y="4723805"/>
            <a:ext cx="7358063" cy="1000125"/>
          </a:xfrm>
          <a:prstGeom prst="rect">
            <a:avLst/>
          </a:prstGeom>
        </p:spPr>
        <p:txBody>
          <a:bodyPr anchor="b"/>
          <a:lstStyle/>
          <a:p>
            <a:pPr lvl="0">
              <a:defRPr sz="1800"/>
            </a:pPr>
            <a:r>
              <a:rPr sz="5625"/>
              <a:t>Title Text</a:t>
            </a:r>
          </a:p>
        </p:txBody>
      </p:sp>
      <p:sp>
        <p:nvSpPr>
          <p:cNvPr id="7" name="Shape 7"/>
          <p:cNvSpPr>
            <a:spLocks noGrp="1"/>
          </p:cNvSpPr>
          <p:nvPr>
            <p:ph type="body" idx="1"/>
          </p:nvPr>
        </p:nvSpPr>
        <p:spPr>
          <a:xfrm>
            <a:off x="892969" y="5759649"/>
            <a:ext cx="7358063"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Tree>
    <p:extLst>
      <p:ext uri="{BB962C8B-B14F-4D97-AF65-F5344CB8AC3E}">
        <p14:creationId xmlns:p14="http://schemas.microsoft.com/office/powerpoint/2010/main" val="1162398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9" name="Shape 9"/>
          <p:cNvSpPr>
            <a:spLocks noGrp="1"/>
          </p:cNvSpPr>
          <p:nvPr>
            <p:ph type="title"/>
          </p:nvPr>
        </p:nvSpPr>
        <p:spPr>
          <a:xfrm>
            <a:off x="892969" y="2268141"/>
            <a:ext cx="7358063" cy="2321719"/>
          </a:xfrm>
          <a:prstGeom prst="rect">
            <a:avLst/>
          </a:prstGeom>
        </p:spPr>
        <p:txBody>
          <a:bodyPr/>
          <a:lstStyle/>
          <a:p>
            <a:pPr lvl="0">
              <a:defRPr sz="1800"/>
            </a:pPr>
            <a:r>
              <a:rPr sz="5625"/>
              <a:t>Title Text</a:t>
            </a:r>
          </a:p>
        </p:txBody>
      </p:sp>
    </p:spTree>
    <p:extLst>
      <p:ext uri="{BB962C8B-B14F-4D97-AF65-F5344CB8AC3E}">
        <p14:creationId xmlns:p14="http://schemas.microsoft.com/office/powerpoint/2010/main" val="668707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1" name="Shape 11"/>
          <p:cNvSpPr>
            <a:spLocks noGrp="1"/>
          </p:cNvSpPr>
          <p:nvPr>
            <p:ph type="title"/>
          </p:nvPr>
        </p:nvSpPr>
        <p:spPr>
          <a:xfrm>
            <a:off x="669726" y="446484"/>
            <a:ext cx="3750469" cy="2803922"/>
          </a:xfrm>
          <a:prstGeom prst="rect">
            <a:avLst/>
          </a:prstGeom>
        </p:spPr>
        <p:txBody>
          <a:bodyPr anchor="b"/>
          <a:lstStyle>
            <a:lvl1pPr>
              <a:defRPr sz="4219"/>
            </a:lvl1pPr>
          </a:lstStyle>
          <a:p>
            <a:pPr lvl="0">
              <a:defRPr sz="1800"/>
            </a:pPr>
            <a:r>
              <a:rPr sz="4219"/>
              <a:t>Title Text</a:t>
            </a:r>
          </a:p>
        </p:txBody>
      </p:sp>
      <p:sp>
        <p:nvSpPr>
          <p:cNvPr id="12" name="Shape 12"/>
          <p:cNvSpPr>
            <a:spLocks noGrp="1"/>
          </p:cNvSpPr>
          <p:nvPr>
            <p:ph type="body" idx="1"/>
          </p:nvPr>
        </p:nvSpPr>
        <p:spPr>
          <a:xfrm>
            <a:off x="669726" y="3348633"/>
            <a:ext cx="3750469" cy="2884289"/>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Tree>
    <p:extLst>
      <p:ext uri="{BB962C8B-B14F-4D97-AF65-F5344CB8AC3E}">
        <p14:creationId xmlns:p14="http://schemas.microsoft.com/office/powerpoint/2010/main" val="3500902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4" name="Shape 14"/>
          <p:cNvSpPr>
            <a:spLocks noGrp="1"/>
          </p:cNvSpPr>
          <p:nvPr>
            <p:ph type="title"/>
          </p:nvPr>
        </p:nvSpPr>
        <p:spPr>
          <a:prstGeom prst="rect">
            <a:avLst/>
          </a:prstGeom>
        </p:spPr>
        <p:txBody>
          <a:bodyPr/>
          <a:lstStyle/>
          <a:p>
            <a:pPr lvl="0">
              <a:defRPr sz="1800"/>
            </a:pPr>
            <a:r>
              <a:rPr sz="5625"/>
              <a:t>Title Text</a:t>
            </a:r>
          </a:p>
        </p:txBody>
      </p:sp>
    </p:spTree>
    <p:extLst>
      <p:ext uri="{BB962C8B-B14F-4D97-AF65-F5344CB8AC3E}">
        <p14:creationId xmlns:p14="http://schemas.microsoft.com/office/powerpoint/2010/main" val="1379325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5625"/>
              <a:t>Title Text</a:t>
            </a:r>
          </a:p>
        </p:txBody>
      </p:sp>
      <p:sp>
        <p:nvSpPr>
          <p:cNvPr id="17" name="Shape 17"/>
          <p:cNvSpPr>
            <a:spLocks noGrp="1"/>
          </p:cNvSpPr>
          <p:nvPr>
            <p:ph type="body" idx="1"/>
          </p:nvPr>
        </p:nvSpPr>
        <p:spPr>
          <a:prstGeom prst="rect">
            <a:avLst/>
          </a:prstGeom>
        </p:spPr>
        <p:txBody>
          <a:body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Tree>
    <p:extLst>
      <p:ext uri="{BB962C8B-B14F-4D97-AF65-F5344CB8AC3E}">
        <p14:creationId xmlns:p14="http://schemas.microsoft.com/office/powerpoint/2010/main" val="1895516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pPr>
            <a:r>
              <a:rPr sz="5625"/>
              <a:t>Title Text</a:t>
            </a:r>
          </a:p>
        </p:txBody>
      </p:sp>
      <p:sp>
        <p:nvSpPr>
          <p:cNvPr id="20" name="Shape 20"/>
          <p:cNvSpPr>
            <a:spLocks noGrp="1"/>
          </p:cNvSpPr>
          <p:nvPr>
            <p:ph type="body" idx="1"/>
          </p:nvPr>
        </p:nvSpPr>
        <p:spPr>
          <a:xfrm>
            <a:off x="669726" y="1830586"/>
            <a:ext cx="3750469" cy="4420195"/>
          </a:xfrm>
          <a:prstGeom prst="rect">
            <a:avLst/>
          </a:prstGeom>
        </p:spPr>
        <p:txBody>
          <a:bodyPr/>
          <a:lstStyle>
            <a:lvl1pPr marL="241093" indent="-241093">
              <a:spcBef>
                <a:spcPts val="2250"/>
              </a:spcBef>
              <a:defRPr sz="1969"/>
            </a:lvl1pPr>
            <a:lvl2pPr marL="482186" indent="-241093">
              <a:spcBef>
                <a:spcPts val="2250"/>
              </a:spcBef>
              <a:defRPr sz="1969"/>
            </a:lvl2pPr>
            <a:lvl3pPr marL="723279" indent="-241093">
              <a:spcBef>
                <a:spcPts val="2250"/>
              </a:spcBef>
              <a:defRPr sz="1969"/>
            </a:lvl3pPr>
            <a:lvl4pPr marL="964372" indent="-241093">
              <a:spcBef>
                <a:spcPts val="2250"/>
              </a:spcBef>
              <a:defRPr sz="1969"/>
            </a:lvl4pPr>
            <a:lvl5pPr marL="1205465" indent="-241093">
              <a:spcBef>
                <a:spcPts val="2250"/>
              </a:spcBef>
              <a:defRPr sz="1969"/>
            </a:lvl5pPr>
          </a:lstStyle>
          <a:p>
            <a:pPr lvl="0">
              <a:defRPr sz="1800"/>
            </a:pPr>
            <a:r>
              <a:rPr sz="1969"/>
              <a:t>Body Level One</a:t>
            </a:r>
          </a:p>
          <a:p>
            <a:pPr lvl="1">
              <a:defRPr sz="1800"/>
            </a:pPr>
            <a:r>
              <a:rPr sz="1969"/>
              <a:t>Body Level Two</a:t>
            </a:r>
          </a:p>
          <a:p>
            <a:pPr lvl="2">
              <a:defRPr sz="1800"/>
            </a:pPr>
            <a:r>
              <a:rPr sz="1969"/>
              <a:t>Body Level Three</a:t>
            </a:r>
          </a:p>
          <a:p>
            <a:pPr lvl="3">
              <a:defRPr sz="1800"/>
            </a:pPr>
            <a:r>
              <a:rPr sz="1969"/>
              <a:t>Body Level Four</a:t>
            </a:r>
          </a:p>
          <a:p>
            <a:pPr lvl="4">
              <a:defRPr sz="1800"/>
            </a:pPr>
            <a:r>
              <a:rPr sz="1969"/>
              <a:t>Body Level Five</a:t>
            </a:r>
          </a:p>
        </p:txBody>
      </p:sp>
    </p:spTree>
    <p:extLst>
      <p:ext uri="{BB962C8B-B14F-4D97-AF65-F5344CB8AC3E}">
        <p14:creationId xmlns:p14="http://schemas.microsoft.com/office/powerpoint/2010/main" val="1227997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2" name="Shape 22"/>
          <p:cNvSpPr>
            <a:spLocks noGrp="1"/>
          </p:cNvSpPr>
          <p:nvPr>
            <p:ph type="body" idx="1"/>
          </p:nvPr>
        </p:nvSpPr>
        <p:spPr>
          <a:xfrm>
            <a:off x="669727" y="892969"/>
            <a:ext cx="7804547" cy="5072063"/>
          </a:xfrm>
          <a:prstGeom prst="rect">
            <a:avLst/>
          </a:prstGeom>
        </p:spPr>
        <p:txBody>
          <a:body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Tree>
    <p:extLst>
      <p:ext uri="{BB962C8B-B14F-4D97-AF65-F5344CB8AC3E}">
        <p14:creationId xmlns:p14="http://schemas.microsoft.com/office/powerpoint/2010/main" val="2400721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14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endParaRPr lang="en-ZA"/>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CC226335-AC20-4EE9-A800-180F40217337}" type="datetime1">
              <a:rPr lang="en-ZA" smtClean="0">
                <a:solidFill>
                  <a:prstClr val="black">
                    <a:tint val="75000"/>
                  </a:prstClr>
                </a:solidFill>
              </a:rPr>
              <a:pPr/>
              <a:t>2019/11/21</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Z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FA9E2DD-4F89-47BC-B3D6-D21103035B5A}"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5566615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2417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3692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780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Z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6526E05F-6099-48B1-B1EE-B5A7583D3C54}" type="datetime1">
              <a:rPr lang="en-ZA" smtClean="0">
                <a:solidFill>
                  <a:prstClr val="black">
                    <a:tint val="75000"/>
                  </a:prstClr>
                </a:solidFill>
              </a:rPr>
              <a:pPr/>
              <a:t>2019/11/21</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Z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FA9E2DD-4F89-47BC-B3D6-D21103035B5A}"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1834130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952BE068-7757-4139-9707-1A37105F8E65}" type="datetime1">
              <a:rPr lang="en-ZA" smtClean="0">
                <a:solidFill>
                  <a:prstClr val="black">
                    <a:tint val="75000"/>
                  </a:prstClr>
                </a:solidFill>
              </a:rPr>
              <a:pPr/>
              <a:t>2019/11/21</a:t>
            </a:fld>
            <a:endParaRPr lang="en-ZA" dirty="0">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ZA" dirty="0">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8FA9E2DD-4F89-47BC-B3D6-D21103035B5A}"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711745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anose="020B0604020202020204"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952BE068-7757-4139-9707-1A37105F8E65}" type="datetime1">
              <a:rPr lang="en-ZA" smtClean="0">
                <a:solidFill>
                  <a:prstClr val="black">
                    <a:tint val="75000"/>
                  </a:prstClr>
                </a:solidFill>
              </a:rPr>
              <a:pPr/>
              <a:t>2019/11/21</a:t>
            </a:fld>
            <a:endParaRPr lang="en-ZA" dirty="0">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ZA" dirty="0">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8FA9E2DD-4F89-47BC-B3D6-D21103035B5A}"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83400502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anose="020B0604020202020204"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BE068-7757-4139-9707-1A37105F8E65}" type="datetime1">
              <a:rPr lang="en-ZA" smtClean="0">
                <a:solidFill>
                  <a:prstClr val="black">
                    <a:tint val="75000"/>
                  </a:prstClr>
                </a:solidFill>
              </a:rPr>
              <a:pPr/>
              <a:t>2019/11/21</a:t>
            </a:fld>
            <a:endParaRPr lang="en-ZA"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A9E2DD-4F89-47BC-B3D6-D21103035B5A}"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5538352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684" r:id="rId12"/>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ZA"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ZA" smtClean="0">
                <a:solidFill>
                  <a:prstClr val="black">
                    <a:tint val="75000"/>
                  </a:prstClr>
                </a:solidFill>
              </a:rPr>
              <a:t>Opening of UNESCO MOST School, Cape Town</a:t>
            </a:r>
            <a:endParaRPr lang="en-ZA"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ZA" smtClean="0">
                <a:solidFill>
                  <a:prstClr val="black">
                    <a:tint val="75000"/>
                  </a:prstClr>
                </a:solidFill>
              </a:rPr>
              <a:t>1</a:t>
            </a:r>
            <a:endParaRPr lang="en-ZA" dirty="0">
              <a:solidFill>
                <a:prstClr val="black">
                  <a:tint val="75000"/>
                </a:prstClr>
              </a:solidFill>
            </a:endParaRPr>
          </a:p>
        </p:txBody>
      </p:sp>
    </p:spTree>
    <p:extLst>
      <p:ext uri="{BB962C8B-B14F-4D97-AF65-F5344CB8AC3E}">
        <p14:creationId xmlns:p14="http://schemas.microsoft.com/office/powerpoint/2010/main" val="221057737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ZA"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ZA" smtClean="0">
                <a:solidFill>
                  <a:prstClr val="black">
                    <a:tint val="75000"/>
                  </a:prstClr>
                </a:solidFill>
              </a:rPr>
              <a:t>Opening of UNESCO MOST School, Cape Town</a:t>
            </a:r>
            <a:endParaRPr lang="en-ZA"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ZA" smtClean="0">
                <a:solidFill>
                  <a:prstClr val="black">
                    <a:tint val="75000"/>
                  </a:prstClr>
                </a:solidFill>
              </a:rPr>
              <a:t>1</a:t>
            </a:r>
            <a:endParaRPr lang="en-ZA" dirty="0">
              <a:solidFill>
                <a:prstClr val="black">
                  <a:tint val="75000"/>
                </a:prstClr>
              </a:solidFill>
            </a:endParaRPr>
          </a:p>
        </p:txBody>
      </p:sp>
    </p:spTree>
    <p:extLst>
      <p:ext uri="{BB962C8B-B14F-4D97-AF65-F5344CB8AC3E}">
        <p14:creationId xmlns:p14="http://schemas.microsoft.com/office/powerpoint/2010/main" val="17060275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312540"/>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4219"/>
              <a:t>Title Text</a:t>
            </a:r>
          </a:p>
        </p:txBody>
      </p:sp>
      <p:sp>
        <p:nvSpPr>
          <p:cNvPr id="3" name="Shape 3"/>
          <p:cNvSpPr>
            <a:spLocks noGrp="1"/>
          </p:cNvSpPr>
          <p:nvPr>
            <p:ph type="body" idx="1"/>
          </p:nvPr>
        </p:nvSpPr>
        <p:spPr>
          <a:xfrm>
            <a:off x="669727" y="1830587"/>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1898"/>
              <a:t>Body Level One</a:t>
            </a:r>
          </a:p>
          <a:p>
            <a:pPr lvl="1">
              <a:defRPr sz="1800"/>
            </a:pPr>
            <a:r>
              <a:rPr sz="1898"/>
              <a:t>Body Level Two</a:t>
            </a:r>
          </a:p>
          <a:p>
            <a:pPr lvl="2">
              <a:defRPr sz="1800"/>
            </a:pPr>
            <a:r>
              <a:rPr sz="1898"/>
              <a:t>Body Level Three</a:t>
            </a:r>
          </a:p>
          <a:p>
            <a:pPr lvl="3">
              <a:defRPr sz="1800"/>
            </a:pPr>
            <a:r>
              <a:rPr sz="1898"/>
              <a:t>Body Level Four</a:t>
            </a:r>
          </a:p>
          <a:p>
            <a:pPr lvl="4">
              <a:defRPr sz="1800"/>
            </a:pPr>
            <a:r>
              <a:rPr sz="1898"/>
              <a:t>Body Level Five</a:t>
            </a:r>
          </a:p>
        </p:txBody>
      </p:sp>
    </p:spTree>
    <p:extLst>
      <p:ext uri="{BB962C8B-B14F-4D97-AF65-F5344CB8AC3E}">
        <p14:creationId xmlns:p14="http://schemas.microsoft.com/office/powerpoint/2010/main" val="298906744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308063">
        <a:defRPr sz="4219">
          <a:latin typeface="+mn-lt"/>
          <a:ea typeface="+mn-ea"/>
          <a:cs typeface="+mn-cs"/>
          <a:sym typeface="Helvetica Light"/>
        </a:defRPr>
      </a:lvl1pPr>
      <a:lvl2pPr indent="120547" algn="ctr" defTabSz="308063">
        <a:defRPr sz="4219">
          <a:latin typeface="+mn-lt"/>
          <a:ea typeface="+mn-ea"/>
          <a:cs typeface="+mn-cs"/>
          <a:sym typeface="Helvetica Light"/>
        </a:defRPr>
      </a:lvl2pPr>
      <a:lvl3pPr indent="241093" algn="ctr" defTabSz="308063">
        <a:defRPr sz="4219">
          <a:latin typeface="+mn-lt"/>
          <a:ea typeface="+mn-ea"/>
          <a:cs typeface="+mn-cs"/>
          <a:sym typeface="Helvetica Light"/>
        </a:defRPr>
      </a:lvl3pPr>
      <a:lvl4pPr indent="361640" algn="ctr" defTabSz="308063">
        <a:defRPr sz="4219">
          <a:latin typeface="+mn-lt"/>
          <a:ea typeface="+mn-ea"/>
          <a:cs typeface="+mn-cs"/>
          <a:sym typeface="Helvetica Light"/>
        </a:defRPr>
      </a:lvl4pPr>
      <a:lvl5pPr indent="482186" algn="ctr" defTabSz="308063">
        <a:defRPr sz="4219">
          <a:latin typeface="+mn-lt"/>
          <a:ea typeface="+mn-ea"/>
          <a:cs typeface="+mn-cs"/>
          <a:sym typeface="Helvetica Light"/>
        </a:defRPr>
      </a:lvl5pPr>
      <a:lvl6pPr indent="602732" algn="ctr" defTabSz="308063">
        <a:defRPr sz="4219">
          <a:latin typeface="+mn-lt"/>
          <a:ea typeface="+mn-ea"/>
          <a:cs typeface="+mn-cs"/>
          <a:sym typeface="Helvetica Light"/>
        </a:defRPr>
      </a:lvl6pPr>
      <a:lvl7pPr indent="723279" algn="ctr" defTabSz="308063">
        <a:defRPr sz="4219">
          <a:latin typeface="+mn-lt"/>
          <a:ea typeface="+mn-ea"/>
          <a:cs typeface="+mn-cs"/>
          <a:sym typeface="Helvetica Light"/>
        </a:defRPr>
      </a:lvl7pPr>
      <a:lvl8pPr indent="843826" algn="ctr" defTabSz="308063">
        <a:defRPr sz="4219">
          <a:latin typeface="+mn-lt"/>
          <a:ea typeface="+mn-ea"/>
          <a:cs typeface="+mn-cs"/>
          <a:sym typeface="Helvetica Light"/>
        </a:defRPr>
      </a:lvl8pPr>
      <a:lvl9pPr indent="964372" algn="ctr" defTabSz="308063">
        <a:defRPr sz="4219">
          <a:latin typeface="+mn-lt"/>
          <a:ea typeface="+mn-ea"/>
          <a:cs typeface="+mn-cs"/>
          <a:sym typeface="Helvetica Light"/>
        </a:defRPr>
      </a:lvl9pPr>
    </p:titleStyle>
    <p:bodyStyle>
      <a:lvl1pPr marL="234396" indent="-234396" defTabSz="308063">
        <a:spcBef>
          <a:spcPts val="2215"/>
        </a:spcBef>
        <a:buSzPct val="75000"/>
        <a:buChar char="•"/>
        <a:defRPr sz="1898">
          <a:latin typeface="+mn-lt"/>
          <a:ea typeface="+mn-ea"/>
          <a:cs typeface="+mn-cs"/>
          <a:sym typeface="Helvetica Light"/>
        </a:defRPr>
      </a:lvl1pPr>
      <a:lvl2pPr marL="468792" indent="-234396" defTabSz="308063">
        <a:spcBef>
          <a:spcPts val="2215"/>
        </a:spcBef>
        <a:buSzPct val="75000"/>
        <a:buChar char="•"/>
        <a:defRPr sz="1898">
          <a:latin typeface="+mn-lt"/>
          <a:ea typeface="+mn-ea"/>
          <a:cs typeface="+mn-cs"/>
          <a:sym typeface="Helvetica Light"/>
        </a:defRPr>
      </a:lvl2pPr>
      <a:lvl3pPr marL="703188" indent="-234396" defTabSz="308063">
        <a:spcBef>
          <a:spcPts val="2215"/>
        </a:spcBef>
        <a:buSzPct val="75000"/>
        <a:buChar char="•"/>
        <a:defRPr sz="1898">
          <a:latin typeface="+mn-lt"/>
          <a:ea typeface="+mn-ea"/>
          <a:cs typeface="+mn-cs"/>
          <a:sym typeface="Helvetica Light"/>
        </a:defRPr>
      </a:lvl3pPr>
      <a:lvl4pPr marL="937584" indent="-234396" defTabSz="308063">
        <a:spcBef>
          <a:spcPts val="2215"/>
        </a:spcBef>
        <a:buSzPct val="75000"/>
        <a:buChar char="•"/>
        <a:defRPr sz="1898">
          <a:latin typeface="+mn-lt"/>
          <a:ea typeface="+mn-ea"/>
          <a:cs typeface="+mn-cs"/>
          <a:sym typeface="Helvetica Light"/>
        </a:defRPr>
      </a:lvl4pPr>
      <a:lvl5pPr marL="1171980" indent="-234396" defTabSz="308063">
        <a:spcBef>
          <a:spcPts val="2215"/>
        </a:spcBef>
        <a:buSzPct val="75000"/>
        <a:buChar char="•"/>
        <a:defRPr sz="1898">
          <a:latin typeface="+mn-lt"/>
          <a:ea typeface="+mn-ea"/>
          <a:cs typeface="+mn-cs"/>
          <a:sym typeface="Helvetica Light"/>
        </a:defRPr>
      </a:lvl5pPr>
      <a:lvl6pPr marL="1406376" indent="-234396" defTabSz="308063">
        <a:spcBef>
          <a:spcPts val="2215"/>
        </a:spcBef>
        <a:buSzPct val="75000"/>
        <a:buChar char="•"/>
        <a:defRPr sz="1898">
          <a:latin typeface="+mn-lt"/>
          <a:ea typeface="+mn-ea"/>
          <a:cs typeface="+mn-cs"/>
          <a:sym typeface="Helvetica Light"/>
        </a:defRPr>
      </a:lvl6pPr>
      <a:lvl7pPr marL="1640772" indent="-234396" defTabSz="308063">
        <a:spcBef>
          <a:spcPts val="2215"/>
        </a:spcBef>
        <a:buSzPct val="75000"/>
        <a:buChar char="•"/>
        <a:defRPr sz="1898">
          <a:latin typeface="+mn-lt"/>
          <a:ea typeface="+mn-ea"/>
          <a:cs typeface="+mn-cs"/>
          <a:sym typeface="Helvetica Light"/>
        </a:defRPr>
      </a:lvl7pPr>
      <a:lvl8pPr marL="1875168" indent="-234396" defTabSz="308063">
        <a:spcBef>
          <a:spcPts val="2215"/>
        </a:spcBef>
        <a:buSzPct val="75000"/>
        <a:buChar char="•"/>
        <a:defRPr sz="1898">
          <a:latin typeface="+mn-lt"/>
          <a:ea typeface="+mn-ea"/>
          <a:cs typeface="+mn-cs"/>
          <a:sym typeface="Helvetica Light"/>
        </a:defRPr>
      </a:lvl8pPr>
      <a:lvl9pPr marL="2109564" indent="-234396" defTabSz="308063">
        <a:spcBef>
          <a:spcPts val="2215"/>
        </a:spcBef>
        <a:buSzPct val="75000"/>
        <a:buChar char="•"/>
        <a:defRPr sz="1898">
          <a:latin typeface="+mn-lt"/>
          <a:ea typeface="+mn-ea"/>
          <a:cs typeface="+mn-cs"/>
          <a:sym typeface="Helvetica Light"/>
        </a:defRPr>
      </a:lvl9pPr>
    </p:bodyStyle>
    <p:otherStyle>
      <a:lvl1pPr algn="ctr" defTabSz="308063">
        <a:defRPr>
          <a:solidFill>
            <a:schemeClr val="tx1"/>
          </a:solidFill>
          <a:latin typeface="+mn-lt"/>
          <a:ea typeface="+mn-ea"/>
          <a:cs typeface="+mn-cs"/>
          <a:sym typeface="Helvetica Light"/>
        </a:defRPr>
      </a:lvl1pPr>
      <a:lvl2pPr indent="120547" algn="ctr" defTabSz="308063">
        <a:defRPr>
          <a:solidFill>
            <a:schemeClr val="tx1"/>
          </a:solidFill>
          <a:latin typeface="+mn-lt"/>
          <a:ea typeface="+mn-ea"/>
          <a:cs typeface="+mn-cs"/>
          <a:sym typeface="Helvetica Light"/>
        </a:defRPr>
      </a:lvl2pPr>
      <a:lvl3pPr indent="241093" algn="ctr" defTabSz="308063">
        <a:defRPr>
          <a:solidFill>
            <a:schemeClr val="tx1"/>
          </a:solidFill>
          <a:latin typeface="+mn-lt"/>
          <a:ea typeface="+mn-ea"/>
          <a:cs typeface="+mn-cs"/>
          <a:sym typeface="Helvetica Light"/>
        </a:defRPr>
      </a:lvl3pPr>
      <a:lvl4pPr indent="361640" algn="ctr" defTabSz="308063">
        <a:defRPr>
          <a:solidFill>
            <a:schemeClr val="tx1"/>
          </a:solidFill>
          <a:latin typeface="+mn-lt"/>
          <a:ea typeface="+mn-ea"/>
          <a:cs typeface="+mn-cs"/>
          <a:sym typeface="Helvetica Light"/>
        </a:defRPr>
      </a:lvl4pPr>
      <a:lvl5pPr indent="482186" algn="ctr" defTabSz="308063">
        <a:defRPr>
          <a:solidFill>
            <a:schemeClr val="tx1"/>
          </a:solidFill>
          <a:latin typeface="+mn-lt"/>
          <a:ea typeface="+mn-ea"/>
          <a:cs typeface="+mn-cs"/>
          <a:sym typeface="Helvetica Light"/>
        </a:defRPr>
      </a:lvl5pPr>
      <a:lvl6pPr indent="602732" algn="ctr" defTabSz="308063">
        <a:defRPr>
          <a:solidFill>
            <a:schemeClr val="tx1"/>
          </a:solidFill>
          <a:latin typeface="+mn-lt"/>
          <a:ea typeface="+mn-ea"/>
          <a:cs typeface="+mn-cs"/>
          <a:sym typeface="Helvetica Light"/>
        </a:defRPr>
      </a:lvl6pPr>
      <a:lvl7pPr indent="723279" algn="ctr" defTabSz="308063">
        <a:defRPr>
          <a:solidFill>
            <a:schemeClr val="tx1"/>
          </a:solidFill>
          <a:latin typeface="+mn-lt"/>
          <a:ea typeface="+mn-ea"/>
          <a:cs typeface="+mn-cs"/>
          <a:sym typeface="Helvetica Light"/>
        </a:defRPr>
      </a:lvl7pPr>
      <a:lvl8pPr indent="843826" algn="ctr" defTabSz="308063">
        <a:defRPr>
          <a:solidFill>
            <a:schemeClr val="tx1"/>
          </a:solidFill>
          <a:latin typeface="+mn-lt"/>
          <a:ea typeface="+mn-ea"/>
          <a:cs typeface="+mn-cs"/>
          <a:sym typeface="Helvetica Light"/>
        </a:defRPr>
      </a:lvl8pPr>
      <a:lvl9pPr indent="964372" algn="ctr" defTabSz="308063">
        <a:defRPr>
          <a:solidFill>
            <a:schemeClr val="tx1"/>
          </a:solidFill>
          <a:latin typeface="+mn-lt"/>
          <a:ea typeface="+mn-ea"/>
          <a:cs typeface="+mn-cs"/>
          <a:sym typeface="Helvetica Ligh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312539"/>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5625"/>
              <a:t>Title Text</a:t>
            </a:r>
          </a:p>
        </p:txBody>
      </p:sp>
      <p:sp>
        <p:nvSpPr>
          <p:cNvPr id="3" name="Shape 3"/>
          <p:cNvSpPr>
            <a:spLocks noGrp="1"/>
          </p:cNvSpPr>
          <p:nvPr>
            <p:ph type="body" idx="1"/>
          </p:nvPr>
        </p:nvSpPr>
        <p:spPr>
          <a:xfrm>
            <a:off x="669727" y="1830586"/>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Tree>
    <p:extLst>
      <p:ext uri="{BB962C8B-B14F-4D97-AF65-F5344CB8AC3E}">
        <p14:creationId xmlns:p14="http://schemas.microsoft.com/office/powerpoint/2010/main" val="150755252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410751">
        <a:defRPr sz="5625">
          <a:latin typeface="+mn-lt"/>
          <a:ea typeface="+mn-ea"/>
          <a:cs typeface="+mn-cs"/>
          <a:sym typeface="Helvetica Light"/>
        </a:defRPr>
      </a:lvl1pPr>
      <a:lvl2pPr indent="160729" algn="ctr" defTabSz="410751">
        <a:defRPr sz="5625">
          <a:latin typeface="+mn-lt"/>
          <a:ea typeface="+mn-ea"/>
          <a:cs typeface="+mn-cs"/>
          <a:sym typeface="Helvetica Light"/>
        </a:defRPr>
      </a:lvl2pPr>
      <a:lvl3pPr indent="321457" algn="ctr" defTabSz="410751">
        <a:defRPr sz="5625">
          <a:latin typeface="+mn-lt"/>
          <a:ea typeface="+mn-ea"/>
          <a:cs typeface="+mn-cs"/>
          <a:sym typeface="Helvetica Light"/>
        </a:defRPr>
      </a:lvl3pPr>
      <a:lvl4pPr indent="482186" algn="ctr" defTabSz="410751">
        <a:defRPr sz="5625">
          <a:latin typeface="+mn-lt"/>
          <a:ea typeface="+mn-ea"/>
          <a:cs typeface="+mn-cs"/>
          <a:sym typeface="Helvetica Light"/>
        </a:defRPr>
      </a:lvl4pPr>
      <a:lvl5pPr indent="642915" algn="ctr" defTabSz="410751">
        <a:defRPr sz="5625">
          <a:latin typeface="+mn-lt"/>
          <a:ea typeface="+mn-ea"/>
          <a:cs typeface="+mn-cs"/>
          <a:sym typeface="Helvetica Light"/>
        </a:defRPr>
      </a:lvl5pPr>
      <a:lvl6pPr indent="803643" algn="ctr" defTabSz="410751">
        <a:defRPr sz="5625">
          <a:latin typeface="+mn-lt"/>
          <a:ea typeface="+mn-ea"/>
          <a:cs typeface="+mn-cs"/>
          <a:sym typeface="Helvetica Light"/>
        </a:defRPr>
      </a:lvl6pPr>
      <a:lvl7pPr indent="964372" algn="ctr" defTabSz="410751">
        <a:defRPr sz="5625">
          <a:latin typeface="+mn-lt"/>
          <a:ea typeface="+mn-ea"/>
          <a:cs typeface="+mn-cs"/>
          <a:sym typeface="Helvetica Light"/>
        </a:defRPr>
      </a:lvl7pPr>
      <a:lvl8pPr indent="1125101" algn="ctr" defTabSz="410751">
        <a:defRPr sz="5625">
          <a:latin typeface="+mn-lt"/>
          <a:ea typeface="+mn-ea"/>
          <a:cs typeface="+mn-cs"/>
          <a:sym typeface="Helvetica Light"/>
        </a:defRPr>
      </a:lvl8pPr>
      <a:lvl9pPr indent="1285829" algn="ctr" defTabSz="410751">
        <a:defRPr sz="5625">
          <a:latin typeface="+mn-lt"/>
          <a:ea typeface="+mn-ea"/>
          <a:cs typeface="+mn-cs"/>
          <a:sym typeface="Helvetica Light"/>
        </a:defRPr>
      </a:lvl9pPr>
    </p:titleStyle>
    <p:bodyStyle>
      <a:lvl1pPr marL="312528" indent="-312528" defTabSz="410751">
        <a:spcBef>
          <a:spcPts val="2953"/>
        </a:spcBef>
        <a:buSzPct val="75000"/>
        <a:buChar char="•"/>
        <a:defRPr sz="2531">
          <a:latin typeface="+mn-lt"/>
          <a:ea typeface="+mn-ea"/>
          <a:cs typeface="+mn-cs"/>
          <a:sym typeface="Helvetica Light"/>
        </a:defRPr>
      </a:lvl1pPr>
      <a:lvl2pPr marL="625056" indent="-312528" defTabSz="410751">
        <a:spcBef>
          <a:spcPts val="2953"/>
        </a:spcBef>
        <a:buSzPct val="75000"/>
        <a:buChar char="•"/>
        <a:defRPr sz="2531">
          <a:latin typeface="+mn-lt"/>
          <a:ea typeface="+mn-ea"/>
          <a:cs typeface="+mn-cs"/>
          <a:sym typeface="Helvetica Light"/>
        </a:defRPr>
      </a:lvl2pPr>
      <a:lvl3pPr marL="937584" indent="-312528" defTabSz="410751">
        <a:spcBef>
          <a:spcPts val="2953"/>
        </a:spcBef>
        <a:buSzPct val="75000"/>
        <a:buChar char="•"/>
        <a:defRPr sz="2531">
          <a:latin typeface="+mn-lt"/>
          <a:ea typeface="+mn-ea"/>
          <a:cs typeface="+mn-cs"/>
          <a:sym typeface="Helvetica Light"/>
        </a:defRPr>
      </a:lvl3pPr>
      <a:lvl4pPr marL="1250112" indent="-312528" defTabSz="410751">
        <a:spcBef>
          <a:spcPts val="2953"/>
        </a:spcBef>
        <a:buSzPct val="75000"/>
        <a:buChar char="•"/>
        <a:defRPr sz="2531">
          <a:latin typeface="+mn-lt"/>
          <a:ea typeface="+mn-ea"/>
          <a:cs typeface="+mn-cs"/>
          <a:sym typeface="Helvetica Light"/>
        </a:defRPr>
      </a:lvl4pPr>
      <a:lvl5pPr marL="1562640" indent="-312528" defTabSz="410751">
        <a:spcBef>
          <a:spcPts val="2953"/>
        </a:spcBef>
        <a:buSzPct val="75000"/>
        <a:buChar char="•"/>
        <a:defRPr sz="2531">
          <a:latin typeface="+mn-lt"/>
          <a:ea typeface="+mn-ea"/>
          <a:cs typeface="+mn-cs"/>
          <a:sym typeface="Helvetica Light"/>
        </a:defRPr>
      </a:lvl5pPr>
      <a:lvl6pPr marL="1875168" indent="-312528" defTabSz="410751">
        <a:spcBef>
          <a:spcPts val="2953"/>
        </a:spcBef>
        <a:buSzPct val="75000"/>
        <a:buChar char="•"/>
        <a:defRPr sz="2531">
          <a:latin typeface="+mn-lt"/>
          <a:ea typeface="+mn-ea"/>
          <a:cs typeface="+mn-cs"/>
          <a:sym typeface="Helvetica Light"/>
        </a:defRPr>
      </a:lvl6pPr>
      <a:lvl7pPr marL="2187696" indent="-312528" defTabSz="410751">
        <a:spcBef>
          <a:spcPts val="2953"/>
        </a:spcBef>
        <a:buSzPct val="75000"/>
        <a:buChar char="•"/>
        <a:defRPr sz="2531">
          <a:latin typeface="+mn-lt"/>
          <a:ea typeface="+mn-ea"/>
          <a:cs typeface="+mn-cs"/>
          <a:sym typeface="Helvetica Light"/>
        </a:defRPr>
      </a:lvl7pPr>
      <a:lvl8pPr marL="2500224" indent="-312528" defTabSz="410751">
        <a:spcBef>
          <a:spcPts val="2953"/>
        </a:spcBef>
        <a:buSzPct val="75000"/>
        <a:buChar char="•"/>
        <a:defRPr sz="2531">
          <a:latin typeface="+mn-lt"/>
          <a:ea typeface="+mn-ea"/>
          <a:cs typeface="+mn-cs"/>
          <a:sym typeface="Helvetica Light"/>
        </a:defRPr>
      </a:lvl8pPr>
      <a:lvl9pPr marL="2812752" indent="-312528" defTabSz="410751">
        <a:spcBef>
          <a:spcPts val="2953"/>
        </a:spcBef>
        <a:buSzPct val="75000"/>
        <a:buChar char="•"/>
        <a:defRPr sz="2531">
          <a:latin typeface="+mn-lt"/>
          <a:ea typeface="+mn-ea"/>
          <a:cs typeface="+mn-cs"/>
          <a:sym typeface="Helvetica Light"/>
        </a:defRPr>
      </a:lvl9pPr>
    </p:bodyStyle>
    <p:otherStyle>
      <a:lvl1pPr algn="ctr" defTabSz="410751">
        <a:defRPr>
          <a:solidFill>
            <a:schemeClr val="tx1"/>
          </a:solidFill>
          <a:latin typeface="+mn-lt"/>
          <a:ea typeface="+mn-ea"/>
          <a:cs typeface="+mn-cs"/>
          <a:sym typeface="Helvetica Light"/>
        </a:defRPr>
      </a:lvl1pPr>
      <a:lvl2pPr indent="160729" algn="ctr" defTabSz="410751">
        <a:defRPr>
          <a:solidFill>
            <a:schemeClr val="tx1"/>
          </a:solidFill>
          <a:latin typeface="+mn-lt"/>
          <a:ea typeface="+mn-ea"/>
          <a:cs typeface="+mn-cs"/>
          <a:sym typeface="Helvetica Light"/>
        </a:defRPr>
      </a:lvl2pPr>
      <a:lvl3pPr indent="321457" algn="ctr" defTabSz="410751">
        <a:defRPr>
          <a:solidFill>
            <a:schemeClr val="tx1"/>
          </a:solidFill>
          <a:latin typeface="+mn-lt"/>
          <a:ea typeface="+mn-ea"/>
          <a:cs typeface="+mn-cs"/>
          <a:sym typeface="Helvetica Light"/>
        </a:defRPr>
      </a:lvl3pPr>
      <a:lvl4pPr indent="482186" algn="ctr" defTabSz="410751">
        <a:defRPr>
          <a:solidFill>
            <a:schemeClr val="tx1"/>
          </a:solidFill>
          <a:latin typeface="+mn-lt"/>
          <a:ea typeface="+mn-ea"/>
          <a:cs typeface="+mn-cs"/>
          <a:sym typeface="Helvetica Light"/>
        </a:defRPr>
      </a:lvl4pPr>
      <a:lvl5pPr indent="642915" algn="ctr" defTabSz="410751">
        <a:defRPr>
          <a:solidFill>
            <a:schemeClr val="tx1"/>
          </a:solidFill>
          <a:latin typeface="+mn-lt"/>
          <a:ea typeface="+mn-ea"/>
          <a:cs typeface="+mn-cs"/>
          <a:sym typeface="Helvetica Light"/>
        </a:defRPr>
      </a:lvl5pPr>
      <a:lvl6pPr indent="803643" algn="ctr" defTabSz="410751">
        <a:defRPr>
          <a:solidFill>
            <a:schemeClr val="tx1"/>
          </a:solidFill>
          <a:latin typeface="+mn-lt"/>
          <a:ea typeface="+mn-ea"/>
          <a:cs typeface="+mn-cs"/>
          <a:sym typeface="Helvetica Light"/>
        </a:defRPr>
      </a:lvl6pPr>
      <a:lvl7pPr indent="964372" algn="ctr" defTabSz="410751">
        <a:defRPr>
          <a:solidFill>
            <a:schemeClr val="tx1"/>
          </a:solidFill>
          <a:latin typeface="+mn-lt"/>
          <a:ea typeface="+mn-ea"/>
          <a:cs typeface="+mn-cs"/>
          <a:sym typeface="Helvetica Light"/>
        </a:defRPr>
      </a:lvl7pPr>
      <a:lvl8pPr indent="1125101" algn="ctr" defTabSz="410751">
        <a:defRPr>
          <a:solidFill>
            <a:schemeClr val="tx1"/>
          </a:solidFill>
          <a:latin typeface="+mn-lt"/>
          <a:ea typeface="+mn-ea"/>
          <a:cs typeface="+mn-cs"/>
          <a:sym typeface="Helvetica Light"/>
        </a:defRPr>
      </a:lvl8pPr>
      <a:lvl9pPr indent="1285829" algn="ctr" defTabSz="410751">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3.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6.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ZA" dirty="0"/>
          </a:p>
        </p:txBody>
      </p:sp>
      <p:sp>
        <p:nvSpPr>
          <p:cNvPr id="3" name="Subtitle 2"/>
          <p:cNvSpPr>
            <a:spLocks noGrp="1"/>
          </p:cNvSpPr>
          <p:nvPr>
            <p:ph type="subTitle" idx="1"/>
          </p:nvPr>
        </p:nvSpPr>
        <p:spPr>
          <a:xfrm>
            <a:off x="1547665" y="1622738"/>
            <a:ext cx="7261484" cy="4597757"/>
          </a:xfrm>
        </p:spPr>
        <p:txBody>
          <a:bodyPr>
            <a:normAutofit fontScale="55000" lnSpcReduction="20000"/>
          </a:bodyPr>
          <a:lstStyle/>
          <a:p>
            <a:pPr>
              <a:lnSpc>
                <a:spcPct val="130000"/>
              </a:lnSpc>
              <a:spcBef>
                <a:spcPts val="0"/>
              </a:spcBef>
            </a:pPr>
            <a:endParaRPr lang="en-ZA" sz="3600" b="1" cap="small" dirty="0" smtClean="0">
              <a:solidFill>
                <a:schemeClr val="accent1">
                  <a:lumMod val="75000"/>
                </a:schemeClr>
              </a:solidFill>
            </a:endParaRPr>
          </a:p>
          <a:p>
            <a:pPr>
              <a:lnSpc>
                <a:spcPct val="130000"/>
              </a:lnSpc>
              <a:spcBef>
                <a:spcPts val="0"/>
              </a:spcBef>
            </a:pPr>
            <a:r>
              <a:rPr lang="en-ZA" sz="5100" b="1" cap="small" dirty="0" smtClean="0">
                <a:solidFill>
                  <a:schemeClr val="accent1">
                    <a:lumMod val="75000"/>
                  </a:schemeClr>
                </a:solidFill>
              </a:rPr>
              <a:t>The UNESCO MAB Programme in South Africa </a:t>
            </a:r>
          </a:p>
          <a:p>
            <a:pPr>
              <a:lnSpc>
                <a:spcPct val="130000"/>
              </a:lnSpc>
              <a:spcBef>
                <a:spcPts val="0"/>
              </a:spcBef>
            </a:pPr>
            <a:endParaRPr lang="en-ZA" sz="4400" b="1" cap="small" dirty="0">
              <a:solidFill>
                <a:schemeClr val="accent1">
                  <a:lumMod val="75000"/>
                </a:schemeClr>
              </a:solidFill>
            </a:endParaRPr>
          </a:p>
          <a:p>
            <a:pPr>
              <a:lnSpc>
                <a:spcPct val="130000"/>
              </a:lnSpc>
              <a:spcBef>
                <a:spcPts val="0"/>
              </a:spcBef>
            </a:pPr>
            <a:r>
              <a:rPr lang="en-ZA" sz="4400" b="1" cap="small" dirty="0" smtClean="0">
                <a:solidFill>
                  <a:schemeClr val="accent1">
                    <a:lumMod val="75000"/>
                  </a:schemeClr>
                </a:solidFill>
              </a:rPr>
              <a:t>Kogelberg Biosphere Reserve and </a:t>
            </a:r>
            <a:r>
              <a:rPr lang="en-ZA" sz="4400" b="1" cap="small" dirty="0" err="1" smtClean="0">
                <a:solidFill>
                  <a:schemeClr val="accent1">
                    <a:lumMod val="75000"/>
                  </a:schemeClr>
                </a:solidFill>
              </a:rPr>
              <a:t>Rooi</a:t>
            </a:r>
            <a:r>
              <a:rPr lang="en-ZA" sz="4400" b="1" cap="small" dirty="0" smtClean="0">
                <a:solidFill>
                  <a:schemeClr val="accent1">
                    <a:lumMod val="75000"/>
                  </a:schemeClr>
                </a:solidFill>
              </a:rPr>
              <a:t> </a:t>
            </a:r>
            <a:r>
              <a:rPr lang="en-ZA" sz="4400" b="1" cap="small" dirty="0" err="1" smtClean="0">
                <a:solidFill>
                  <a:schemeClr val="accent1">
                    <a:lumMod val="75000"/>
                  </a:schemeClr>
                </a:solidFill>
              </a:rPr>
              <a:t>Els</a:t>
            </a:r>
            <a:endParaRPr lang="en-ZA" sz="4400" b="1" cap="small" dirty="0" smtClean="0">
              <a:solidFill>
                <a:schemeClr val="accent1">
                  <a:lumMod val="75000"/>
                </a:schemeClr>
              </a:solidFill>
            </a:endParaRPr>
          </a:p>
          <a:p>
            <a:endParaRPr lang="en-ZA" sz="2025" b="1" cap="small" dirty="0" smtClean="0">
              <a:solidFill>
                <a:schemeClr val="tx1">
                  <a:lumMod val="75000"/>
                  <a:lumOff val="25000"/>
                </a:schemeClr>
              </a:solidFill>
            </a:endParaRPr>
          </a:p>
          <a:p>
            <a:endParaRPr lang="en-ZA" sz="2025" b="1" cap="small" dirty="0">
              <a:solidFill>
                <a:schemeClr val="tx1">
                  <a:lumMod val="75000"/>
                  <a:lumOff val="25000"/>
                </a:schemeClr>
              </a:solidFill>
            </a:endParaRPr>
          </a:p>
          <a:p>
            <a:endParaRPr lang="en-ZA" sz="2025" b="1" cap="small" dirty="0" smtClean="0">
              <a:solidFill>
                <a:schemeClr val="tx1">
                  <a:lumMod val="75000"/>
                  <a:lumOff val="25000"/>
                </a:schemeClr>
              </a:solidFill>
            </a:endParaRPr>
          </a:p>
          <a:p>
            <a:endParaRPr lang="en-ZA" sz="2025" b="1" cap="small" dirty="0" smtClean="0">
              <a:solidFill>
                <a:schemeClr val="tx1">
                  <a:lumMod val="75000"/>
                  <a:lumOff val="25000"/>
                </a:schemeClr>
              </a:solidFill>
            </a:endParaRPr>
          </a:p>
          <a:p>
            <a:endParaRPr lang="en-ZA" sz="2025" b="1" cap="small" dirty="0">
              <a:solidFill>
                <a:schemeClr val="tx1">
                  <a:lumMod val="75000"/>
                  <a:lumOff val="25000"/>
                </a:schemeClr>
              </a:solidFill>
            </a:endParaRPr>
          </a:p>
          <a:p>
            <a:endParaRPr lang="en-ZA" sz="2025" b="1" cap="small" dirty="0" smtClean="0">
              <a:solidFill>
                <a:schemeClr val="tx1">
                  <a:lumMod val="75000"/>
                  <a:lumOff val="25000"/>
                </a:schemeClr>
              </a:solidFill>
            </a:endParaRPr>
          </a:p>
          <a:p>
            <a:endParaRPr lang="en-ZA" sz="2025" b="1" cap="small" dirty="0">
              <a:solidFill>
                <a:schemeClr val="tx1">
                  <a:lumMod val="75000"/>
                  <a:lumOff val="25000"/>
                </a:schemeClr>
              </a:solidFill>
            </a:endParaRPr>
          </a:p>
          <a:p>
            <a:endParaRPr lang="en-ZA" sz="2025" b="1" cap="small" dirty="0" smtClean="0">
              <a:solidFill>
                <a:schemeClr val="tx1">
                  <a:lumMod val="75000"/>
                  <a:lumOff val="25000"/>
                </a:schemeClr>
              </a:solidFill>
            </a:endParaRPr>
          </a:p>
          <a:p>
            <a:r>
              <a:rPr lang="en-ZA" sz="2900" b="1" dirty="0" smtClean="0">
                <a:solidFill>
                  <a:schemeClr val="tx1">
                    <a:lumMod val="75000"/>
                    <a:lumOff val="25000"/>
                  </a:schemeClr>
                </a:solidFill>
              </a:rPr>
              <a:t>Ruida Pool-Stanvliet</a:t>
            </a:r>
          </a:p>
          <a:p>
            <a:r>
              <a:rPr lang="en-ZA" sz="2900" b="1" dirty="0" err="1" smtClean="0">
                <a:solidFill>
                  <a:schemeClr val="tx1">
                    <a:lumMod val="75000"/>
                    <a:lumOff val="25000"/>
                  </a:schemeClr>
                </a:solidFill>
              </a:rPr>
              <a:t>CapeNature</a:t>
            </a:r>
            <a:endParaRPr lang="en-ZA" sz="2900" b="1" dirty="0" smtClean="0">
              <a:solidFill>
                <a:schemeClr val="tx1">
                  <a:lumMod val="75000"/>
                  <a:lumOff val="25000"/>
                </a:schemeClr>
              </a:solidFill>
            </a:endParaRPr>
          </a:p>
          <a:p>
            <a:endParaRPr lang="en-ZA" sz="2025" b="1" cap="small" dirty="0">
              <a:solidFill>
                <a:schemeClr val="tx1">
                  <a:lumMod val="75000"/>
                  <a:lumOff val="25000"/>
                </a:schemeClr>
              </a:solidFill>
            </a:endParaRPr>
          </a:p>
          <a:p>
            <a:endParaRPr lang="en-ZA" sz="2025" b="1" cap="small" dirty="0">
              <a:solidFill>
                <a:schemeClr val="tx1">
                  <a:lumMod val="75000"/>
                  <a:lumOff val="25000"/>
                </a:schemeClr>
              </a:solidFill>
            </a:endParaRPr>
          </a:p>
          <a:p>
            <a:endParaRPr lang="en-ZA" sz="2025" b="1" cap="small" dirty="0" smtClean="0">
              <a:solidFill>
                <a:schemeClr val="tx1">
                  <a:lumMod val="75000"/>
                  <a:lumOff val="25000"/>
                </a:schemeClr>
              </a:solidFill>
            </a:endParaRPr>
          </a:p>
          <a:p>
            <a:endParaRPr lang="en-ZA" sz="2025" b="1" cap="small" dirty="0" smtClean="0">
              <a:solidFill>
                <a:schemeClr val="tx1">
                  <a:lumMod val="75000"/>
                  <a:lumOff val="25000"/>
                </a:schemeClr>
              </a:solidFill>
            </a:endParaRPr>
          </a:p>
          <a:p>
            <a:endParaRPr lang="en-ZA" sz="2025" b="1" cap="small" dirty="0">
              <a:solidFill>
                <a:schemeClr val="tx1">
                  <a:lumMod val="75000"/>
                  <a:lumOff val="25000"/>
                </a:schemeClr>
              </a:solidFill>
            </a:endParaRPr>
          </a:p>
          <a:p>
            <a:r>
              <a:rPr lang="en-ZA" sz="2000" dirty="0" err="1">
                <a:solidFill>
                  <a:schemeClr val="tx2">
                    <a:lumMod val="75000"/>
                  </a:schemeClr>
                </a:solidFill>
              </a:rPr>
              <a:t>Rooi</a:t>
            </a:r>
            <a:r>
              <a:rPr lang="en-ZA" sz="2000" dirty="0">
                <a:solidFill>
                  <a:schemeClr val="tx2">
                    <a:lumMod val="75000"/>
                  </a:schemeClr>
                </a:solidFill>
              </a:rPr>
              <a:t> </a:t>
            </a:r>
            <a:r>
              <a:rPr lang="en-ZA" sz="2000" dirty="0" err="1">
                <a:solidFill>
                  <a:schemeClr val="tx2">
                    <a:lumMod val="75000"/>
                  </a:schemeClr>
                </a:solidFill>
              </a:rPr>
              <a:t>Els</a:t>
            </a:r>
            <a:r>
              <a:rPr lang="en-ZA" sz="2000" dirty="0">
                <a:solidFill>
                  <a:schemeClr val="tx2">
                    <a:lumMod val="75000"/>
                  </a:schemeClr>
                </a:solidFill>
              </a:rPr>
              <a:t> Ratepayers, </a:t>
            </a:r>
            <a:r>
              <a:rPr lang="en-ZA" sz="2000" dirty="0" smtClean="0">
                <a:solidFill>
                  <a:schemeClr val="tx2">
                    <a:lumMod val="75000"/>
                  </a:schemeClr>
                </a:solidFill>
              </a:rPr>
              <a:t>16 November </a:t>
            </a:r>
            <a:r>
              <a:rPr lang="en-ZA" sz="2000" dirty="0">
                <a:solidFill>
                  <a:schemeClr val="tx2">
                    <a:lumMod val="75000"/>
                  </a:schemeClr>
                </a:solidFill>
              </a:rPr>
              <a:t>2019</a:t>
            </a:r>
          </a:p>
          <a:p>
            <a:endParaRPr lang="en-ZA" sz="1125" b="1"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r>
              <a:rPr lang="en-ZA" dirty="0">
                <a:solidFill>
                  <a:prstClr val="white">
                    <a:lumMod val="50000"/>
                  </a:prstClr>
                </a:solidFill>
              </a:rPr>
              <a:t>1</a:t>
            </a:r>
          </a:p>
        </p:txBody>
      </p:sp>
    </p:spTree>
    <p:extLst>
      <p:ext uri="{BB962C8B-B14F-4D97-AF65-F5344CB8AC3E}">
        <p14:creationId xmlns:p14="http://schemas.microsoft.com/office/powerpoint/2010/main" val="2075173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asted-image.pdf"/>
          <p:cNvPicPr/>
          <p:nvPr/>
        </p:nvPicPr>
        <p:blipFill>
          <a:blip r:embed="rId2">
            <a:extLst/>
          </a:blip>
          <a:stretch>
            <a:fillRect/>
          </a:stretch>
        </p:blipFill>
        <p:spPr>
          <a:xfrm>
            <a:off x="-98214" y="-74559"/>
            <a:ext cx="9252676" cy="3841362"/>
          </a:xfrm>
          <a:prstGeom prst="rect">
            <a:avLst/>
          </a:prstGeom>
          <a:ln w="12700">
            <a:miter lim="400000"/>
          </a:ln>
        </p:spPr>
      </p:pic>
      <p:sp>
        <p:nvSpPr>
          <p:cNvPr id="78" name="Shape 78"/>
          <p:cNvSpPr/>
          <p:nvPr/>
        </p:nvSpPr>
        <p:spPr>
          <a:xfrm>
            <a:off x="901899" y="2982515"/>
            <a:ext cx="5048658" cy="806603"/>
          </a:xfrm>
          <a:prstGeom prst="rect">
            <a:avLst/>
          </a:prstGeom>
          <a:solidFill>
            <a:srgbClr val="FFFFFF"/>
          </a:solidFill>
          <a:ln w="12700">
            <a:miter lim="400000"/>
          </a:ln>
        </p:spPr>
        <p:txBody>
          <a:bodyPr lIns="0" tIns="0" rIns="0" bIns="0" anchor="ctr"/>
          <a:lstStyle/>
          <a:p>
            <a:pPr algn="ctr" defTabSz="410751">
              <a:defRPr sz="2400"/>
            </a:pPr>
            <a:endParaRPr sz="1687" kern="0">
              <a:solidFill>
                <a:sysClr val="windowText" lastClr="000000"/>
              </a:solidFill>
              <a:sym typeface="Helvetica Light"/>
            </a:endParaRPr>
          </a:p>
        </p:txBody>
      </p:sp>
      <p:sp>
        <p:nvSpPr>
          <p:cNvPr id="79" name="Shape 79"/>
          <p:cNvSpPr>
            <a:spLocks noGrp="1"/>
          </p:cNvSpPr>
          <p:nvPr>
            <p:ph type="title"/>
          </p:nvPr>
        </p:nvSpPr>
        <p:spPr>
          <a:xfrm>
            <a:off x="1330994" y="3194874"/>
            <a:ext cx="4190466" cy="521830"/>
          </a:xfrm>
          <a:prstGeom prst="rect">
            <a:avLst/>
          </a:prstGeom>
        </p:spPr>
        <p:txBody>
          <a:bodyPr>
            <a:normAutofit/>
          </a:bodyPr>
          <a:lstStyle>
            <a:lvl1pPr algn="l" defTabSz="457200">
              <a:defRPr sz="4400" b="1" cap="all" spc="396">
                <a:latin typeface="Gotham"/>
                <a:ea typeface="Gotham"/>
                <a:cs typeface="Gotham"/>
                <a:sym typeface="Gotham"/>
              </a:defRPr>
            </a:lvl1pPr>
          </a:lstStyle>
          <a:p>
            <a:pPr lvl="0">
              <a:defRPr sz="1800" b="0" cap="none" spc="0"/>
            </a:pPr>
            <a:r>
              <a:rPr sz="3200" spc="278" dirty="0">
                <a:latin typeface="Calibri" panose="020F0502020204030204" pitchFamily="34" charset="0"/>
                <a:cs typeface="Verdana"/>
              </a:rPr>
              <a:t>BR Challenges</a:t>
            </a:r>
          </a:p>
        </p:txBody>
      </p:sp>
      <p:sp>
        <p:nvSpPr>
          <p:cNvPr id="80" name="Shape 80"/>
          <p:cNvSpPr/>
          <p:nvPr/>
        </p:nvSpPr>
        <p:spPr>
          <a:xfrm>
            <a:off x="1330994" y="3546731"/>
            <a:ext cx="7569899" cy="343154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marL="712788" indent="-712788" defTabSz="321457">
              <a:lnSpc>
                <a:spcPct val="150000"/>
              </a:lnSpc>
              <a:buSzPct val="100000"/>
              <a:buFontTx/>
              <a:buChar char="•"/>
              <a:defRPr sz="1800"/>
            </a:pPr>
            <a:r>
              <a:rPr sz="2000" kern="0" dirty="0">
                <a:solidFill>
                  <a:sysClr val="windowText" lastClr="000000"/>
                </a:solidFill>
                <a:latin typeface="Calibri" panose="020F0502020204030204" pitchFamily="34" charset="0"/>
                <a:ea typeface="Gotham Medium"/>
                <a:cs typeface="Verdana"/>
                <a:sym typeface="Gotham Medium"/>
              </a:rPr>
              <a:t>Legal status</a:t>
            </a:r>
          </a:p>
          <a:p>
            <a:pPr marL="712788" indent="-712788" defTabSz="321457">
              <a:lnSpc>
                <a:spcPct val="150000"/>
              </a:lnSpc>
              <a:buSzPct val="100000"/>
              <a:buFontTx/>
              <a:buChar char="•"/>
              <a:defRPr sz="1800"/>
            </a:pPr>
            <a:r>
              <a:rPr sz="2000" kern="0" dirty="0">
                <a:solidFill>
                  <a:sysClr val="windowText" lastClr="000000"/>
                </a:solidFill>
                <a:latin typeface="Calibri" panose="020F0502020204030204" pitchFamily="34" charset="0"/>
                <a:ea typeface="Gotham Medium"/>
                <a:cs typeface="Verdana"/>
                <a:sym typeface="Gotham Medium"/>
              </a:rPr>
              <a:t>National position and recognition</a:t>
            </a:r>
          </a:p>
          <a:p>
            <a:pPr marL="712788" indent="-712788" defTabSz="321457">
              <a:lnSpc>
                <a:spcPct val="150000"/>
              </a:lnSpc>
              <a:buSzPct val="100000"/>
              <a:buFontTx/>
              <a:buChar char="•"/>
              <a:defRPr sz="1800"/>
            </a:pPr>
            <a:r>
              <a:rPr sz="2000" kern="0" dirty="0">
                <a:solidFill>
                  <a:sysClr val="windowText" lastClr="000000"/>
                </a:solidFill>
                <a:latin typeface="Calibri" panose="020F0502020204030204" pitchFamily="34" charset="0"/>
                <a:ea typeface="Gotham Medium"/>
                <a:cs typeface="Verdana"/>
                <a:sym typeface="Gotham Medium"/>
              </a:rPr>
              <a:t>Integration with spatial planning</a:t>
            </a:r>
          </a:p>
          <a:p>
            <a:pPr marL="712788" indent="-712788" defTabSz="321457">
              <a:lnSpc>
                <a:spcPct val="150000"/>
              </a:lnSpc>
              <a:buSzPct val="100000"/>
              <a:buFontTx/>
              <a:buChar char="•"/>
              <a:defRPr sz="1800"/>
            </a:pPr>
            <a:r>
              <a:rPr sz="2000" kern="0" dirty="0">
                <a:solidFill>
                  <a:sysClr val="windowText" lastClr="000000"/>
                </a:solidFill>
                <a:latin typeface="Calibri" panose="020F0502020204030204" pitchFamily="34" charset="0"/>
                <a:ea typeface="Gotham Medium"/>
                <a:cs typeface="Verdana"/>
                <a:sym typeface="Gotham Medium"/>
              </a:rPr>
              <a:t>Land restitution</a:t>
            </a:r>
          </a:p>
          <a:p>
            <a:pPr marL="712788" indent="-712788" defTabSz="321457">
              <a:lnSpc>
                <a:spcPct val="150000"/>
              </a:lnSpc>
              <a:buSzPct val="100000"/>
              <a:buFontTx/>
              <a:buChar char="•"/>
              <a:defRPr sz="1800"/>
            </a:pPr>
            <a:r>
              <a:rPr sz="2000" kern="0" dirty="0">
                <a:solidFill>
                  <a:sysClr val="windowText" lastClr="000000"/>
                </a:solidFill>
                <a:latin typeface="Calibri" panose="020F0502020204030204" pitchFamily="34" charset="0"/>
                <a:ea typeface="Gotham Medium"/>
                <a:cs typeface="Verdana"/>
                <a:sym typeface="Gotham Medium"/>
              </a:rPr>
              <a:t>Financial needs - especially operational </a:t>
            </a:r>
          </a:p>
          <a:p>
            <a:pPr marL="712788" indent="-712788" defTabSz="321457">
              <a:lnSpc>
                <a:spcPct val="150000"/>
              </a:lnSpc>
              <a:buSzPct val="100000"/>
              <a:buFontTx/>
              <a:buChar char="•"/>
              <a:defRPr sz="1800"/>
            </a:pPr>
            <a:r>
              <a:rPr lang="en-ZA" sz="2000" kern="0" dirty="0" smtClean="0">
                <a:solidFill>
                  <a:sysClr val="windowText" lastClr="000000"/>
                </a:solidFill>
                <a:latin typeface="Calibri" panose="020F0502020204030204" pitchFamily="34" charset="0"/>
                <a:ea typeface="Gotham Medium"/>
                <a:cs typeface="Verdana"/>
                <a:sym typeface="Gotham Medium"/>
              </a:rPr>
              <a:t>Buy-in and support</a:t>
            </a:r>
            <a:endParaRPr sz="2000" kern="0" dirty="0">
              <a:solidFill>
                <a:sysClr val="windowText" lastClr="000000"/>
              </a:solidFill>
              <a:latin typeface="Calibri" panose="020F0502020204030204" pitchFamily="34" charset="0"/>
              <a:ea typeface="Gotham Medium"/>
              <a:cs typeface="Verdana"/>
              <a:sym typeface="Gotham Medium"/>
            </a:endParaRPr>
          </a:p>
        </p:txBody>
      </p:sp>
    </p:spTree>
    <p:extLst>
      <p:ext uri="{BB962C8B-B14F-4D97-AF65-F5344CB8AC3E}">
        <p14:creationId xmlns:p14="http://schemas.microsoft.com/office/powerpoint/2010/main" val="3548164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iterate>
                                    <p:tmAbs val="0"/>
                                  </p:iterate>
                                  <p:childTnLst>
                                    <p:set>
                                      <p:cBhvr>
                                        <p:cTn id="6" fill="hold"/>
                                        <p:tgtEl>
                                          <p:spTgt spid="80">
                                            <p:txEl>
                                              <p:charRg st="159" end="159"/>
                                            </p:txEl>
                                          </p:spTgt>
                                        </p:tgtEl>
                                        <p:attrNameLst>
                                          <p:attrName>style.visibility</p:attrName>
                                        </p:attrNameLst>
                                      </p:cBhvr>
                                      <p:to>
                                        <p:strVal val="visible"/>
                                      </p:to>
                                    </p:set>
                                    <p:animEffect transition="in" filter="dissolve">
                                      <p:cBhvr>
                                        <p:cTn id="7" dur="800"/>
                                        <p:tgtEl>
                                          <p:spTgt spid="80">
                                            <p:txEl>
                                              <p:charRg st="159" end="15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bldLvl="5"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0262" y="505414"/>
            <a:ext cx="2466833" cy="2138727"/>
          </a:xfrm>
          <a:prstGeom prst="rect">
            <a:avLst/>
          </a:prstGeom>
          <a:noFill/>
        </p:spPr>
        <p:txBody>
          <a:bodyPr wrap="square" rtlCol="0">
            <a:spAutoFit/>
          </a:bodyPr>
          <a:lstStyle/>
          <a:p>
            <a:pPr>
              <a:lnSpc>
                <a:spcPct val="130000"/>
              </a:lnSpc>
            </a:pPr>
            <a:r>
              <a:rPr lang="en-ZA" sz="2700" b="1" cap="small" dirty="0">
                <a:solidFill>
                  <a:srgbClr val="5B9BD5">
                    <a:lumMod val="75000"/>
                  </a:srgbClr>
                </a:solidFill>
              </a:rPr>
              <a:t>Sustainable development,  SDGs and BRs</a:t>
            </a:r>
            <a:endParaRPr lang="en-ZA" sz="2100" dirty="0">
              <a:solidFill>
                <a:srgbClr val="5B9BD5">
                  <a:lumMod val="75000"/>
                </a:srgbClr>
              </a:solidFill>
            </a:endParaRPr>
          </a:p>
          <a:p>
            <a:pPr>
              <a:lnSpc>
                <a:spcPct val="130000"/>
              </a:lnSpc>
            </a:pPr>
            <a:endParaRPr lang="en-ZA" sz="1350" dirty="0">
              <a:solidFill>
                <a:prstClr val="black"/>
              </a:solidFill>
            </a:endParaRPr>
          </a:p>
          <a:p>
            <a:endParaRPr lang="en-ZA" sz="1013" dirty="0">
              <a:solidFill>
                <a:prstClr val="black"/>
              </a:solidFill>
            </a:endParaRPr>
          </a:p>
        </p:txBody>
      </p:sp>
      <p:pic>
        <p:nvPicPr>
          <p:cNvPr id="1028" name="Picture 4" descr="Image result for SD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7570" y="452134"/>
            <a:ext cx="3676163" cy="22452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33718" y="2929241"/>
            <a:ext cx="7850015" cy="3416320"/>
          </a:xfrm>
          <a:prstGeom prst="rect">
            <a:avLst/>
          </a:prstGeom>
          <a:noFill/>
        </p:spPr>
        <p:txBody>
          <a:bodyPr wrap="square" rtlCol="0">
            <a:spAutoFit/>
          </a:bodyPr>
          <a:lstStyle/>
          <a:p>
            <a:pPr marL="214313" indent="-214313">
              <a:buClr>
                <a:srgbClr val="002060"/>
              </a:buClr>
              <a:buFont typeface="Wingdings" panose="05000000000000000000" pitchFamily="2" charset="2"/>
              <a:buChar char="§"/>
            </a:pPr>
            <a:r>
              <a:rPr lang="en-ZA" sz="2400" dirty="0" smtClean="0">
                <a:solidFill>
                  <a:prstClr val="black">
                    <a:lumMod val="75000"/>
                    <a:lumOff val="25000"/>
                  </a:prstClr>
                </a:solidFill>
              </a:rPr>
              <a:t>LAP </a:t>
            </a:r>
            <a:r>
              <a:rPr lang="en-ZA" sz="2400" dirty="0">
                <a:solidFill>
                  <a:prstClr val="black">
                    <a:lumMod val="75000"/>
                    <a:lumOff val="25000"/>
                  </a:prstClr>
                </a:solidFill>
              </a:rPr>
              <a:t>Action A1 “BRs are recognized as models contributing to the implementation of the SDGs”</a:t>
            </a:r>
          </a:p>
          <a:p>
            <a:pPr marL="214313" indent="-214313">
              <a:buClr>
                <a:srgbClr val="002060"/>
              </a:buClr>
              <a:buFont typeface="Wingdings" panose="05000000000000000000" pitchFamily="2" charset="2"/>
              <a:buChar char="§"/>
            </a:pPr>
            <a:r>
              <a:rPr lang="en-ZA" sz="2400" dirty="0" smtClean="0">
                <a:solidFill>
                  <a:prstClr val="black">
                    <a:lumMod val="75000"/>
                    <a:lumOff val="25000"/>
                  </a:prstClr>
                </a:solidFill>
              </a:rPr>
              <a:t>SDGs </a:t>
            </a:r>
            <a:r>
              <a:rPr lang="en-ZA" sz="2400" dirty="0">
                <a:solidFill>
                  <a:prstClr val="black">
                    <a:lumMod val="75000"/>
                    <a:lumOff val="25000"/>
                  </a:prstClr>
                </a:solidFill>
              </a:rPr>
              <a:t>embed all three dimensions of sustainable development (ecological, social, economic)</a:t>
            </a:r>
          </a:p>
          <a:p>
            <a:pPr marL="214313" indent="-214313">
              <a:buClr>
                <a:srgbClr val="002060"/>
              </a:buClr>
              <a:buFont typeface="Wingdings" panose="05000000000000000000" pitchFamily="2" charset="2"/>
              <a:buChar char="§"/>
            </a:pPr>
            <a:r>
              <a:rPr lang="en-ZA" sz="2400" dirty="0">
                <a:solidFill>
                  <a:prstClr val="black">
                    <a:lumMod val="75000"/>
                    <a:lumOff val="25000"/>
                  </a:prstClr>
                </a:solidFill>
              </a:rPr>
              <a:t>BR projects showcase contributions of individual BRs to sustainable practices and living landscapes</a:t>
            </a:r>
          </a:p>
          <a:p>
            <a:pPr marL="214313" indent="-214313">
              <a:buClr>
                <a:srgbClr val="002060"/>
              </a:buClr>
              <a:buFont typeface="Wingdings" panose="05000000000000000000" pitchFamily="2" charset="2"/>
              <a:buChar char="§"/>
            </a:pPr>
            <a:r>
              <a:rPr lang="en-ZA" sz="2400" dirty="0">
                <a:solidFill>
                  <a:prstClr val="black">
                    <a:lumMod val="75000"/>
                    <a:lumOff val="25000"/>
                  </a:prstClr>
                </a:solidFill>
              </a:rPr>
              <a:t>SDG 1 (No Poverty), 4 (Quality Education), 5 (Gender Equality), 8 (Decent Work and Economic Growth), 10 (Reduced Inequality), 13 (Climate Action), 15 (Life on Land)</a:t>
            </a:r>
          </a:p>
        </p:txBody>
      </p:sp>
    </p:spTree>
    <p:extLst>
      <p:ext uri="{BB962C8B-B14F-4D97-AF65-F5344CB8AC3E}">
        <p14:creationId xmlns:p14="http://schemas.microsoft.com/office/powerpoint/2010/main" val="2777477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794" y="492209"/>
            <a:ext cx="7695957" cy="1592744"/>
          </a:xfrm>
          <a:prstGeom prst="rect">
            <a:avLst/>
          </a:prstGeom>
          <a:noFill/>
        </p:spPr>
        <p:txBody>
          <a:bodyPr wrap="square" rtlCol="0">
            <a:spAutoFit/>
          </a:bodyPr>
          <a:lstStyle/>
          <a:p>
            <a:r>
              <a:rPr lang="en-ZA" sz="2400" b="1" dirty="0">
                <a:solidFill>
                  <a:srgbClr val="FF0000"/>
                </a:solidFill>
              </a:rPr>
              <a:t>SUSTAINABLE DEVELOPMENT GOALS</a:t>
            </a:r>
          </a:p>
          <a:p>
            <a:r>
              <a:rPr lang="en-ZA" sz="2400" b="1" dirty="0">
                <a:solidFill>
                  <a:srgbClr val="FF0000"/>
                </a:solidFill>
              </a:rPr>
              <a:t>Need to be embedded in legislation and policies</a:t>
            </a:r>
          </a:p>
          <a:p>
            <a:endParaRPr lang="en-ZA" b="1" dirty="0">
              <a:solidFill>
                <a:srgbClr val="FF0000"/>
              </a:solidFill>
            </a:endParaRPr>
          </a:p>
          <a:p>
            <a:endParaRPr lang="en-ZA" dirty="0">
              <a:solidFill>
                <a:prstClr val="black"/>
              </a:solidFill>
            </a:endParaRPr>
          </a:p>
          <a:p>
            <a:endParaRPr lang="en-ZA" sz="1350" dirty="0">
              <a:solidFill>
                <a:prstClr val="black"/>
              </a:solidFill>
            </a:endParaRPr>
          </a:p>
        </p:txBody>
      </p:sp>
      <p:pic>
        <p:nvPicPr>
          <p:cNvPr id="3" name="Picture 2"/>
          <p:cNvPicPr>
            <a:picLocks noChangeAspect="1"/>
          </p:cNvPicPr>
          <p:nvPr/>
        </p:nvPicPr>
        <p:blipFill>
          <a:blip r:embed="rId3"/>
          <a:stretch>
            <a:fillRect/>
          </a:stretch>
        </p:blipFill>
        <p:spPr>
          <a:xfrm>
            <a:off x="5390175" y="1889844"/>
            <a:ext cx="3193576" cy="4593968"/>
          </a:xfrm>
          <a:prstGeom prst="rect">
            <a:avLst/>
          </a:prstGeom>
        </p:spPr>
      </p:pic>
      <p:sp>
        <p:nvSpPr>
          <p:cNvPr id="4" name="TextBox 3"/>
          <p:cNvSpPr txBox="1"/>
          <p:nvPr/>
        </p:nvSpPr>
        <p:spPr>
          <a:xfrm>
            <a:off x="887794" y="2238233"/>
            <a:ext cx="4067034" cy="3323987"/>
          </a:xfrm>
          <a:prstGeom prst="rect">
            <a:avLst/>
          </a:prstGeom>
          <a:noFill/>
        </p:spPr>
        <p:txBody>
          <a:bodyPr wrap="square" rtlCol="0">
            <a:spAutoFit/>
          </a:bodyPr>
          <a:lstStyle/>
          <a:p>
            <a:r>
              <a:rPr lang="en-ZA" sz="2400" dirty="0">
                <a:solidFill>
                  <a:prstClr val="black"/>
                </a:solidFill>
              </a:rPr>
              <a:t>SA National Development Plan</a:t>
            </a:r>
          </a:p>
          <a:p>
            <a:endParaRPr lang="en-ZA" sz="2400" dirty="0">
              <a:solidFill>
                <a:prstClr val="black"/>
              </a:solidFill>
            </a:endParaRPr>
          </a:p>
          <a:p>
            <a:r>
              <a:rPr lang="en-ZA" sz="2400" dirty="0">
                <a:solidFill>
                  <a:prstClr val="black"/>
                </a:solidFill>
              </a:rPr>
              <a:t>Vision: ‘</a:t>
            </a:r>
            <a:r>
              <a:rPr lang="en-ZA" sz="2400" i="1" dirty="0">
                <a:solidFill>
                  <a:prstClr val="black"/>
                </a:solidFill>
              </a:rPr>
              <a:t>By 2030, SAs transition to an environmentally sustainable, climate change resilient, low-carbon economy and just society will be well under way</a:t>
            </a:r>
            <a:r>
              <a:rPr lang="en-ZA" sz="2400" dirty="0">
                <a:solidFill>
                  <a:prstClr val="black"/>
                </a:solidFill>
              </a:rPr>
              <a:t>’</a:t>
            </a:r>
          </a:p>
          <a:p>
            <a:endParaRPr lang="en-ZA" dirty="0">
              <a:solidFill>
                <a:prstClr val="black"/>
              </a:solidFill>
            </a:endParaRPr>
          </a:p>
        </p:txBody>
      </p:sp>
    </p:spTree>
    <p:extLst>
      <p:ext uri="{BB962C8B-B14F-4D97-AF65-F5344CB8AC3E}">
        <p14:creationId xmlns:p14="http://schemas.microsoft.com/office/powerpoint/2010/main" val="2536023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6537" y="584582"/>
            <a:ext cx="3132161" cy="1079206"/>
          </a:xfrm>
          <a:prstGeom prst="rect">
            <a:avLst/>
          </a:prstGeom>
          <a:noFill/>
        </p:spPr>
        <p:txBody>
          <a:bodyPr wrap="square" rtlCol="0">
            <a:spAutoFit/>
          </a:bodyPr>
          <a:lstStyle/>
          <a:p>
            <a:r>
              <a:rPr lang="en-ZA" sz="2700" b="1" cap="small" dirty="0">
                <a:solidFill>
                  <a:srgbClr val="5B9BD5">
                    <a:lumMod val="75000"/>
                  </a:srgbClr>
                </a:solidFill>
              </a:rPr>
              <a:t>Reflections on future of MAB in SA</a:t>
            </a:r>
            <a:endParaRPr lang="en-ZA" sz="1350" dirty="0">
              <a:solidFill>
                <a:srgbClr val="5B9BD5">
                  <a:lumMod val="75000"/>
                </a:srgbClr>
              </a:solidFill>
            </a:endParaRPr>
          </a:p>
          <a:p>
            <a:endParaRPr lang="en-ZA" sz="1013" dirty="0">
              <a:solidFill>
                <a:prstClr val="black"/>
              </a:solidFill>
            </a:endParaRPr>
          </a:p>
        </p:txBody>
      </p:sp>
      <p:pic>
        <p:nvPicPr>
          <p:cNvPr id="5" name="Picture 4"/>
          <p:cNvPicPr>
            <a:picLocks noChangeAspect="1"/>
          </p:cNvPicPr>
          <p:nvPr/>
        </p:nvPicPr>
        <p:blipFill>
          <a:blip r:embed="rId3"/>
          <a:stretch>
            <a:fillRect/>
          </a:stretch>
        </p:blipFill>
        <p:spPr>
          <a:xfrm>
            <a:off x="5704957" y="439173"/>
            <a:ext cx="2859416" cy="2796432"/>
          </a:xfrm>
          <a:prstGeom prst="rect">
            <a:avLst/>
          </a:prstGeom>
        </p:spPr>
      </p:pic>
      <p:sp>
        <p:nvSpPr>
          <p:cNvPr id="4" name="TextBox 3"/>
          <p:cNvSpPr txBox="1"/>
          <p:nvPr/>
        </p:nvSpPr>
        <p:spPr>
          <a:xfrm>
            <a:off x="1296537" y="3545549"/>
            <a:ext cx="7134769" cy="2169825"/>
          </a:xfrm>
          <a:prstGeom prst="rect">
            <a:avLst/>
          </a:prstGeom>
          <a:noFill/>
        </p:spPr>
        <p:txBody>
          <a:bodyPr wrap="square" rtlCol="0">
            <a:spAutoFit/>
          </a:bodyPr>
          <a:lstStyle/>
          <a:p>
            <a:pPr lvl="1">
              <a:buClr>
                <a:srgbClr val="002060"/>
              </a:buClr>
            </a:pPr>
            <a:r>
              <a:rPr lang="en-ZA" dirty="0">
                <a:solidFill>
                  <a:prstClr val="black">
                    <a:lumMod val="75000"/>
                    <a:lumOff val="25000"/>
                  </a:prstClr>
                </a:solidFill>
              </a:rPr>
              <a:t>(</a:t>
            </a:r>
            <a:r>
              <a:rPr lang="en-ZA" dirty="0" err="1">
                <a:solidFill>
                  <a:prstClr val="black">
                    <a:lumMod val="75000"/>
                    <a:lumOff val="25000"/>
                  </a:prstClr>
                </a:solidFill>
              </a:rPr>
              <a:t>i</a:t>
            </a:r>
            <a:r>
              <a:rPr lang="en-ZA" dirty="0">
                <a:solidFill>
                  <a:prstClr val="black">
                    <a:lumMod val="75000"/>
                    <a:lumOff val="25000"/>
                  </a:prstClr>
                </a:solidFill>
              </a:rPr>
              <a:t>) biodiversity conservation, awareness, research</a:t>
            </a:r>
          </a:p>
          <a:p>
            <a:pPr lvl="1">
              <a:buClr>
                <a:srgbClr val="002060"/>
              </a:buClr>
            </a:pPr>
            <a:r>
              <a:rPr lang="en-ZA" dirty="0">
                <a:solidFill>
                  <a:prstClr val="black">
                    <a:lumMod val="75000"/>
                    <a:lumOff val="25000"/>
                  </a:prstClr>
                </a:solidFill>
              </a:rPr>
              <a:t>(ii) employment, quality of life</a:t>
            </a:r>
          </a:p>
          <a:p>
            <a:pPr lvl="1">
              <a:buClr>
                <a:srgbClr val="002060"/>
              </a:buClr>
            </a:pPr>
            <a:r>
              <a:rPr lang="en-ZA" dirty="0">
                <a:solidFill>
                  <a:prstClr val="black">
                    <a:lumMod val="75000"/>
                    <a:lumOff val="25000"/>
                  </a:prstClr>
                </a:solidFill>
              </a:rPr>
              <a:t>(iii) ecosystem services </a:t>
            </a:r>
          </a:p>
          <a:p>
            <a:pPr lvl="1">
              <a:buClr>
                <a:srgbClr val="002060"/>
              </a:buClr>
            </a:pPr>
            <a:r>
              <a:rPr lang="en-ZA" dirty="0">
                <a:solidFill>
                  <a:prstClr val="black">
                    <a:lumMod val="75000"/>
                    <a:lumOff val="25000"/>
                  </a:prstClr>
                </a:solidFill>
              </a:rPr>
              <a:t>(iv) facilitation</a:t>
            </a:r>
          </a:p>
          <a:p>
            <a:pPr marL="214313" indent="-214313">
              <a:buClr>
                <a:srgbClr val="002060"/>
              </a:buClr>
              <a:buFont typeface="Wingdings" panose="05000000000000000000" pitchFamily="2" charset="2"/>
              <a:buChar char="§"/>
            </a:pPr>
            <a:r>
              <a:rPr lang="en-ZA" sz="2100" dirty="0">
                <a:solidFill>
                  <a:prstClr val="black">
                    <a:lumMod val="75000"/>
                    <a:lumOff val="25000"/>
                  </a:prstClr>
                </a:solidFill>
              </a:rPr>
              <a:t>Need flexibility and creativity around funding</a:t>
            </a:r>
          </a:p>
          <a:p>
            <a:pPr marL="214313" indent="-214313">
              <a:buClr>
                <a:srgbClr val="002060"/>
              </a:buClr>
              <a:buFont typeface="Wingdings" panose="05000000000000000000" pitchFamily="2" charset="2"/>
              <a:buChar char="§"/>
            </a:pPr>
            <a:r>
              <a:rPr lang="en-ZA" sz="2100" dirty="0">
                <a:solidFill>
                  <a:prstClr val="black">
                    <a:lumMod val="75000"/>
                    <a:lumOff val="25000"/>
                  </a:prstClr>
                </a:solidFill>
              </a:rPr>
              <a:t>BRs enable more defensible socio-political decision-making and equitable resource use</a:t>
            </a:r>
          </a:p>
        </p:txBody>
      </p:sp>
      <p:sp>
        <p:nvSpPr>
          <p:cNvPr id="6" name="TextBox 5"/>
          <p:cNvSpPr txBox="1"/>
          <p:nvPr/>
        </p:nvSpPr>
        <p:spPr>
          <a:xfrm>
            <a:off x="1296537" y="1837389"/>
            <a:ext cx="3326642" cy="1708160"/>
          </a:xfrm>
          <a:prstGeom prst="rect">
            <a:avLst/>
          </a:prstGeom>
          <a:noFill/>
        </p:spPr>
        <p:txBody>
          <a:bodyPr wrap="square" rtlCol="0">
            <a:spAutoFit/>
          </a:bodyPr>
          <a:lstStyle/>
          <a:p>
            <a:pPr marL="214313" indent="-214313">
              <a:buClr>
                <a:srgbClr val="002060"/>
              </a:buClr>
              <a:buFont typeface="Wingdings" panose="05000000000000000000" pitchFamily="2" charset="2"/>
              <a:buChar char="§"/>
            </a:pPr>
            <a:r>
              <a:rPr lang="en-ZA" sz="2100" dirty="0">
                <a:solidFill>
                  <a:prstClr val="black">
                    <a:lumMod val="75000"/>
                    <a:lumOff val="25000"/>
                  </a:prstClr>
                </a:solidFill>
              </a:rPr>
              <a:t>Increasing support for MAB</a:t>
            </a:r>
          </a:p>
          <a:p>
            <a:pPr marL="214313" indent="-214313">
              <a:buClr>
                <a:srgbClr val="002060"/>
              </a:buClr>
              <a:buFont typeface="Wingdings" panose="05000000000000000000" pitchFamily="2" charset="2"/>
              <a:buChar char="§"/>
            </a:pPr>
            <a:r>
              <a:rPr lang="en-ZA" sz="2100" dirty="0">
                <a:solidFill>
                  <a:prstClr val="black">
                    <a:lumMod val="75000"/>
                    <a:lumOff val="25000"/>
                  </a:prstClr>
                </a:solidFill>
              </a:rPr>
              <a:t>Positive impact in landscapes across 4 pillars of support:</a:t>
            </a:r>
          </a:p>
        </p:txBody>
      </p:sp>
    </p:spTree>
    <p:extLst>
      <p:ext uri="{BB962C8B-B14F-4D97-AF65-F5344CB8AC3E}">
        <p14:creationId xmlns:p14="http://schemas.microsoft.com/office/powerpoint/2010/main" val="2137453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9302" y="293616"/>
            <a:ext cx="7695957" cy="461665"/>
          </a:xfrm>
          <a:prstGeom prst="rect">
            <a:avLst/>
          </a:prstGeom>
          <a:noFill/>
        </p:spPr>
        <p:txBody>
          <a:bodyPr wrap="square" rtlCol="0">
            <a:spAutoFit/>
          </a:bodyPr>
          <a:lstStyle/>
          <a:p>
            <a:r>
              <a:rPr lang="en-ZA" sz="2400" b="1" dirty="0">
                <a:solidFill>
                  <a:srgbClr val="FF0000"/>
                </a:solidFill>
              </a:rPr>
              <a:t>Landscape scale management: UNESCO MAB Programme</a:t>
            </a:r>
          </a:p>
        </p:txBody>
      </p:sp>
      <p:sp>
        <p:nvSpPr>
          <p:cNvPr id="6" name="TextBox 5"/>
          <p:cNvSpPr txBox="1"/>
          <p:nvPr/>
        </p:nvSpPr>
        <p:spPr>
          <a:xfrm>
            <a:off x="259161" y="4942091"/>
            <a:ext cx="8711884" cy="1915909"/>
          </a:xfrm>
          <a:prstGeom prst="rect">
            <a:avLst/>
          </a:prstGeom>
          <a:noFill/>
        </p:spPr>
        <p:txBody>
          <a:bodyPr wrap="square" rtlCol="0">
            <a:spAutoFit/>
          </a:bodyPr>
          <a:lstStyle/>
          <a:p>
            <a:endParaRPr lang="en-ZA" sz="1500" b="1" dirty="0">
              <a:solidFill>
                <a:srgbClr val="FF0000"/>
              </a:solidFill>
            </a:endParaRPr>
          </a:p>
          <a:p>
            <a:r>
              <a:rPr lang="en-ZA" dirty="0">
                <a:solidFill>
                  <a:prstClr val="black"/>
                </a:solidFill>
              </a:rPr>
              <a:t>Dresden Declaration (2011) </a:t>
            </a:r>
            <a:r>
              <a:rPr lang="en-ZA" dirty="0">
                <a:solidFill>
                  <a:srgbClr val="FF0000"/>
                </a:solidFill>
              </a:rPr>
              <a:t>confirming: BRs are instruments for mitigating climate change</a:t>
            </a:r>
          </a:p>
          <a:p>
            <a:endParaRPr lang="en-ZA" b="1" dirty="0">
              <a:solidFill>
                <a:srgbClr val="FF0000"/>
              </a:solidFill>
            </a:endParaRPr>
          </a:p>
          <a:p>
            <a:r>
              <a:rPr lang="en-ZA" dirty="0">
                <a:solidFill>
                  <a:prstClr val="black"/>
                </a:solidFill>
              </a:rPr>
              <a:t>4</a:t>
            </a:r>
            <a:r>
              <a:rPr lang="en-ZA" baseline="30000" dirty="0">
                <a:solidFill>
                  <a:prstClr val="black"/>
                </a:solidFill>
              </a:rPr>
              <a:t>th</a:t>
            </a:r>
            <a:r>
              <a:rPr lang="en-ZA" dirty="0">
                <a:solidFill>
                  <a:prstClr val="black"/>
                </a:solidFill>
              </a:rPr>
              <a:t> World Congress on Biosphere Reserves Lima, March 2016</a:t>
            </a:r>
          </a:p>
          <a:p>
            <a:r>
              <a:rPr lang="en-ZA" dirty="0">
                <a:solidFill>
                  <a:srgbClr val="FF0000"/>
                </a:solidFill>
              </a:rPr>
              <a:t>Confirming: BRs are models for sustainable development</a:t>
            </a:r>
          </a:p>
          <a:p>
            <a:r>
              <a:rPr lang="en-ZA" dirty="0">
                <a:solidFill>
                  <a:srgbClr val="FF0000"/>
                </a:solidFill>
              </a:rPr>
              <a:t>Lima Action Plan is showing the way forward</a:t>
            </a:r>
            <a:endParaRPr lang="en-ZA" dirty="0">
              <a:solidFill>
                <a:prstClr val="black"/>
              </a:solidFill>
            </a:endParaRPr>
          </a:p>
          <a:p>
            <a:endParaRPr lang="en-ZA" sz="1350" dirty="0">
              <a:solidFill>
                <a:prstClr val="black"/>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032" y="755281"/>
            <a:ext cx="6220496" cy="4398241"/>
          </a:xfrm>
          <a:prstGeom prst="rect">
            <a:avLst/>
          </a:prstGeom>
        </p:spPr>
      </p:pic>
    </p:spTree>
    <p:extLst>
      <p:ext uri="{BB962C8B-B14F-4D97-AF65-F5344CB8AC3E}">
        <p14:creationId xmlns:p14="http://schemas.microsoft.com/office/powerpoint/2010/main" val="3513034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9660" y="2272553"/>
            <a:ext cx="6484340" cy="4585447"/>
          </a:xfrm>
          <a:prstGeom prst="rect">
            <a:avLst/>
          </a:prstGeom>
        </p:spPr>
      </p:pic>
      <p:sp>
        <p:nvSpPr>
          <p:cNvPr id="3" name="TextBox 2"/>
          <p:cNvSpPr txBox="1"/>
          <p:nvPr/>
        </p:nvSpPr>
        <p:spPr>
          <a:xfrm>
            <a:off x="1492622" y="336177"/>
            <a:ext cx="5768789" cy="461665"/>
          </a:xfrm>
          <a:prstGeom prst="rect">
            <a:avLst/>
          </a:prstGeom>
          <a:noFill/>
        </p:spPr>
        <p:txBody>
          <a:bodyPr wrap="square" rtlCol="0">
            <a:spAutoFit/>
          </a:bodyPr>
          <a:lstStyle/>
          <a:p>
            <a:r>
              <a:rPr lang="en-ZA" sz="2400" dirty="0" smtClean="0">
                <a:latin typeface="Copperplate Gothic Bold" panose="020E0705020206020404" pitchFamily="34" charset="0"/>
              </a:rPr>
              <a:t>Kogelberg Biosphere Reserve</a:t>
            </a:r>
            <a:endParaRPr lang="en-GB" sz="2400" dirty="0">
              <a:latin typeface="Copperplate Gothic Bold" panose="020E0705020206020404" pitchFamily="34" charset="0"/>
            </a:endParaRPr>
          </a:p>
        </p:txBody>
      </p:sp>
      <p:sp>
        <p:nvSpPr>
          <p:cNvPr id="4" name="TextBox 3"/>
          <p:cNvSpPr txBox="1"/>
          <p:nvPr/>
        </p:nvSpPr>
        <p:spPr>
          <a:xfrm>
            <a:off x="3213847" y="956511"/>
            <a:ext cx="7799294" cy="1200329"/>
          </a:xfrm>
          <a:prstGeom prst="rect">
            <a:avLst/>
          </a:prstGeom>
          <a:noFill/>
        </p:spPr>
        <p:txBody>
          <a:bodyPr wrap="square" rtlCol="0">
            <a:spAutoFit/>
          </a:bodyPr>
          <a:lstStyle/>
          <a:p>
            <a:pPr marL="285750" indent="-285750">
              <a:buFont typeface="Arial" panose="020B0604020202020204" pitchFamily="34" charset="0"/>
              <a:buChar char="•"/>
            </a:pPr>
            <a:r>
              <a:rPr lang="en-ZA" dirty="0" smtClean="0"/>
              <a:t>UNESCO designation in 1998; 2 x 10-year reviews</a:t>
            </a:r>
          </a:p>
          <a:p>
            <a:pPr marL="285750" indent="-285750">
              <a:buFont typeface="Arial" panose="020B0604020202020204" pitchFamily="34" charset="0"/>
              <a:buChar char="•"/>
            </a:pPr>
            <a:r>
              <a:rPr lang="en-ZA" dirty="0" smtClean="0"/>
              <a:t>103 629 ha terrestrial and marine</a:t>
            </a:r>
          </a:p>
          <a:p>
            <a:pPr marL="285750" indent="-285750">
              <a:buFont typeface="Arial" panose="020B0604020202020204" pitchFamily="34" charset="0"/>
              <a:buChar char="•"/>
            </a:pPr>
            <a:r>
              <a:rPr lang="en-ZA" dirty="0" smtClean="0"/>
              <a:t>Management entity = KBR Company (non-profit)</a:t>
            </a:r>
          </a:p>
          <a:p>
            <a:pPr marL="285750" indent="-285750">
              <a:buFont typeface="Arial" panose="020B0604020202020204" pitchFamily="34" charset="0"/>
              <a:buChar char="•"/>
            </a:pPr>
            <a:r>
              <a:rPr lang="en-ZA" dirty="0" smtClean="0"/>
              <a:t>Board of Directors, Management Committee</a:t>
            </a: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51" y="3058933"/>
            <a:ext cx="2533629" cy="168248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51" y="4823308"/>
            <a:ext cx="2533629" cy="190022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667" y="1065218"/>
            <a:ext cx="2549103" cy="1911827"/>
          </a:xfrm>
          <a:prstGeom prst="rect">
            <a:avLst/>
          </a:prstGeom>
        </p:spPr>
      </p:pic>
    </p:spTree>
    <p:extLst>
      <p:ext uri="{BB962C8B-B14F-4D97-AF65-F5344CB8AC3E}">
        <p14:creationId xmlns:p14="http://schemas.microsoft.com/office/powerpoint/2010/main" val="2577841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77" y="142665"/>
            <a:ext cx="9144000" cy="6465094"/>
          </a:xfrm>
          <a:prstGeom prst="rect">
            <a:avLst/>
          </a:prstGeom>
        </p:spPr>
      </p:pic>
    </p:spTree>
    <p:extLst>
      <p:ext uri="{BB962C8B-B14F-4D97-AF65-F5344CB8AC3E}">
        <p14:creationId xmlns:p14="http://schemas.microsoft.com/office/powerpoint/2010/main" val="395524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ooi 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05318" y="201706"/>
            <a:ext cx="5338482" cy="523220"/>
          </a:xfrm>
          <a:prstGeom prst="rect">
            <a:avLst/>
          </a:prstGeom>
          <a:noFill/>
        </p:spPr>
        <p:txBody>
          <a:bodyPr wrap="square" rtlCol="0">
            <a:spAutoFit/>
          </a:bodyPr>
          <a:lstStyle/>
          <a:p>
            <a:r>
              <a:rPr lang="en-ZA" sz="2800" dirty="0" smtClean="0">
                <a:latin typeface="Copperplate Gothic Bold" panose="020E0705020206020404" pitchFamily="34" charset="0"/>
              </a:rPr>
              <a:t>KBR Coastal Villages</a:t>
            </a:r>
            <a:endParaRPr lang="en-GB" sz="2800" dirty="0">
              <a:latin typeface="Copperplate Gothic Bold" panose="020E0705020206020404" pitchFamily="34" charset="0"/>
            </a:endParaRPr>
          </a:p>
        </p:txBody>
      </p:sp>
    </p:spTree>
    <p:extLst>
      <p:ext uri="{BB962C8B-B14F-4D97-AF65-F5344CB8AC3E}">
        <p14:creationId xmlns:p14="http://schemas.microsoft.com/office/powerpoint/2010/main" val="1285924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5877"/>
            <a:ext cx="9144000" cy="6466245"/>
          </a:xfrm>
          <a:prstGeom prst="rect">
            <a:avLst/>
          </a:prstGeom>
        </p:spPr>
      </p:pic>
    </p:spTree>
    <p:extLst>
      <p:ext uri="{BB962C8B-B14F-4D97-AF65-F5344CB8AC3E}">
        <p14:creationId xmlns:p14="http://schemas.microsoft.com/office/powerpoint/2010/main" val="8615071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5153" y="2138955"/>
            <a:ext cx="2796988" cy="3416320"/>
          </a:xfrm>
          <a:prstGeom prst="rect">
            <a:avLst/>
          </a:prstGeom>
          <a:solidFill>
            <a:schemeClr val="bg1">
              <a:alpha val="50000"/>
            </a:schemeClr>
          </a:solidFill>
        </p:spPr>
        <p:txBody>
          <a:bodyPr wrap="square" rtlCol="0">
            <a:spAutoFit/>
          </a:bodyPr>
          <a:lstStyle/>
          <a:p>
            <a:r>
              <a:rPr lang="en-ZA" b="1" u="sng" dirty="0" smtClean="0"/>
              <a:t>Seville Strategy and Statutory Framework</a:t>
            </a:r>
          </a:p>
          <a:p>
            <a:pPr marL="285750" indent="-285750">
              <a:buFont typeface="Arial" panose="020B0604020202020204" pitchFamily="34" charset="0"/>
              <a:buChar char="•"/>
            </a:pPr>
            <a:r>
              <a:rPr lang="en-ZA" dirty="0" smtClean="0"/>
              <a:t>Surrounds or adjoins the core</a:t>
            </a:r>
          </a:p>
          <a:p>
            <a:pPr marL="285750" indent="-285750">
              <a:buFont typeface="Arial" panose="020B0604020202020204" pitchFamily="34" charset="0"/>
              <a:buChar char="•"/>
            </a:pPr>
            <a:r>
              <a:rPr lang="en-ZA" dirty="0" smtClean="0"/>
              <a:t>Clearly delineated</a:t>
            </a:r>
          </a:p>
          <a:p>
            <a:pPr marL="285750" indent="-285750">
              <a:buFont typeface="Arial" panose="020B0604020202020204" pitchFamily="34" charset="0"/>
              <a:buChar char="•"/>
            </a:pPr>
            <a:r>
              <a:rPr lang="en-ZA" dirty="0"/>
              <a:t>A</a:t>
            </a:r>
            <a:r>
              <a:rPr lang="en-ZA" dirty="0" smtClean="0"/>
              <a:t>ctivities compatible with sound ecological practices</a:t>
            </a:r>
          </a:p>
          <a:p>
            <a:pPr marL="285750" indent="-285750">
              <a:buFont typeface="Arial" panose="020B0604020202020204" pitchFamily="34" charset="0"/>
              <a:buChar char="•"/>
            </a:pPr>
            <a:r>
              <a:rPr lang="en-ZA" dirty="0" smtClean="0"/>
              <a:t>Private ownership</a:t>
            </a:r>
          </a:p>
          <a:p>
            <a:pPr marL="285750" indent="-285750">
              <a:buFont typeface="Arial" panose="020B0604020202020204" pitchFamily="34" charset="0"/>
              <a:buChar char="•"/>
            </a:pPr>
            <a:r>
              <a:rPr lang="en-ZA" dirty="0" smtClean="0"/>
              <a:t>Mechanisms to manage human use</a:t>
            </a:r>
          </a:p>
          <a:p>
            <a:pPr marL="285750" indent="-285750">
              <a:buFont typeface="Arial" panose="020B0604020202020204" pitchFamily="34" charset="0"/>
              <a:buChar char="•"/>
            </a:pPr>
            <a:endParaRPr lang="en-GB" dirty="0"/>
          </a:p>
        </p:txBody>
      </p:sp>
      <p:sp>
        <p:nvSpPr>
          <p:cNvPr id="3" name="TextBox 2"/>
          <p:cNvSpPr txBox="1"/>
          <p:nvPr/>
        </p:nvSpPr>
        <p:spPr>
          <a:xfrm>
            <a:off x="3200401" y="2138955"/>
            <a:ext cx="2796990" cy="3970318"/>
          </a:xfrm>
          <a:prstGeom prst="rect">
            <a:avLst/>
          </a:prstGeom>
          <a:solidFill>
            <a:schemeClr val="bg1">
              <a:alpha val="50000"/>
            </a:schemeClr>
          </a:solidFill>
        </p:spPr>
        <p:txBody>
          <a:bodyPr wrap="square" rtlCol="0">
            <a:spAutoFit/>
          </a:bodyPr>
          <a:lstStyle/>
          <a:p>
            <a:r>
              <a:rPr lang="en-ZA" b="1" u="sng" dirty="0" smtClean="0"/>
              <a:t>BR Handbook</a:t>
            </a:r>
          </a:p>
          <a:p>
            <a:pPr marL="285750" indent="-285750">
              <a:buFont typeface="Arial" panose="020B0604020202020204" pitchFamily="34" charset="0"/>
              <a:buChar char="•"/>
            </a:pPr>
            <a:r>
              <a:rPr lang="en-ZA" dirty="0" smtClean="0"/>
              <a:t>All zones contribute to all 3 functions</a:t>
            </a:r>
          </a:p>
          <a:p>
            <a:pPr marL="285750" indent="-285750">
              <a:buFont typeface="Arial" panose="020B0604020202020204" pitchFamily="34" charset="0"/>
              <a:buChar char="•"/>
            </a:pPr>
            <a:r>
              <a:rPr lang="en-ZA" dirty="0" smtClean="0"/>
              <a:t>Process of consultation and cooperation important in designing zonation</a:t>
            </a:r>
          </a:p>
          <a:p>
            <a:pPr marL="285750" indent="-285750">
              <a:buFont typeface="Arial" panose="020B0604020202020204" pitchFamily="34" charset="0"/>
              <a:buChar char="•"/>
            </a:pPr>
            <a:r>
              <a:rPr lang="en-ZA" dirty="0" smtClean="0"/>
              <a:t>Could ensure connectivity</a:t>
            </a:r>
          </a:p>
          <a:p>
            <a:pPr marL="285750" indent="-285750">
              <a:buFont typeface="Arial" panose="020B0604020202020204" pitchFamily="34" charset="0"/>
              <a:buChar char="•"/>
            </a:pPr>
            <a:r>
              <a:rPr lang="en-ZA" dirty="0" smtClean="0"/>
              <a:t>More intensive human activities than core</a:t>
            </a:r>
          </a:p>
          <a:p>
            <a:pPr marL="285750" indent="-285750">
              <a:buFont typeface="Arial" panose="020B0604020202020204" pitchFamily="34" charset="0"/>
              <a:buChar char="•"/>
            </a:pPr>
            <a:r>
              <a:rPr lang="en-ZA" dirty="0" smtClean="0"/>
              <a:t>Rationale to be explained</a:t>
            </a:r>
          </a:p>
          <a:p>
            <a:pPr marL="285750" indent="-285750">
              <a:buFont typeface="Arial" panose="020B0604020202020204" pitchFamily="34" charset="0"/>
              <a:buChar char="•"/>
            </a:pPr>
            <a:r>
              <a:rPr lang="en-ZA" dirty="0" smtClean="0"/>
              <a:t>Villages could be present</a:t>
            </a:r>
            <a:endParaRPr lang="en-GB" dirty="0"/>
          </a:p>
        </p:txBody>
      </p:sp>
      <p:sp>
        <p:nvSpPr>
          <p:cNvPr id="4" name="TextBox 3"/>
          <p:cNvSpPr txBox="1"/>
          <p:nvPr/>
        </p:nvSpPr>
        <p:spPr>
          <a:xfrm>
            <a:off x="6185651" y="2138955"/>
            <a:ext cx="2796990" cy="3139321"/>
          </a:xfrm>
          <a:prstGeom prst="rect">
            <a:avLst/>
          </a:prstGeom>
          <a:solidFill>
            <a:schemeClr val="bg1">
              <a:alpha val="50000"/>
            </a:schemeClr>
          </a:solidFill>
        </p:spPr>
        <p:txBody>
          <a:bodyPr wrap="square" rtlCol="0">
            <a:spAutoFit/>
          </a:bodyPr>
          <a:lstStyle/>
          <a:p>
            <a:r>
              <a:rPr lang="en-ZA" b="1" u="sng" dirty="0" smtClean="0"/>
              <a:t>KBR Spatial Plan</a:t>
            </a:r>
          </a:p>
          <a:p>
            <a:pPr marL="285750" indent="-285750">
              <a:buFont typeface="Arial" panose="020B0604020202020204" pitchFamily="34" charset="0"/>
              <a:buChar char="•"/>
            </a:pPr>
            <a:r>
              <a:rPr lang="en-ZA" dirty="0" smtClean="0"/>
              <a:t>Core 1, Core 2, Buffer 1, Buffer 2, Intensive Agriculture, Settlement</a:t>
            </a:r>
          </a:p>
          <a:p>
            <a:pPr marL="285750" indent="-285750">
              <a:buFont typeface="Arial" panose="020B0604020202020204" pitchFamily="34" charset="0"/>
              <a:buChar char="•"/>
            </a:pPr>
            <a:r>
              <a:rPr lang="en-ZA" dirty="0" smtClean="0"/>
              <a:t>All forms of settlements included in Settlement SPC</a:t>
            </a:r>
          </a:p>
          <a:p>
            <a:pPr marL="285750" indent="-285750">
              <a:buFont typeface="Arial" panose="020B0604020202020204" pitchFamily="34" charset="0"/>
              <a:buChar char="•"/>
            </a:pPr>
            <a:r>
              <a:rPr lang="en-ZA" dirty="0" smtClean="0"/>
              <a:t>Equals No Natural Area in </a:t>
            </a:r>
            <a:r>
              <a:rPr lang="en-ZA" dirty="0" err="1" smtClean="0"/>
              <a:t>WCape</a:t>
            </a:r>
            <a:r>
              <a:rPr lang="en-ZA" dirty="0" smtClean="0"/>
              <a:t> Biodiversity Spatial Plan</a:t>
            </a:r>
          </a:p>
          <a:p>
            <a:pPr marL="285750" indent="-285750">
              <a:buFont typeface="Arial" panose="020B0604020202020204" pitchFamily="34" charset="0"/>
              <a:buChar char="•"/>
            </a:pPr>
            <a:endParaRPr lang="en-GB" dirty="0"/>
          </a:p>
        </p:txBody>
      </p:sp>
      <p:sp>
        <p:nvSpPr>
          <p:cNvPr id="5" name="TextBox 4"/>
          <p:cNvSpPr txBox="1"/>
          <p:nvPr/>
        </p:nvSpPr>
        <p:spPr>
          <a:xfrm>
            <a:off x="3012141" y="363070"/>
            <a:ext cx="4007224" cy="523220"/>
          </a:xfrm>
          <a:prstGeom prst="rect">
            <a:avLst/>
          </a:prstGeom>
          <a:noFill/>
        </p:spPr>
        <p:txBody>
          <a:bodyPr wrap="square" rtlCol="0">
            <a:spAutoFit/>
          </a:bodyPr>
          <a:lstStyle/>
          <a:p>
            <a:r>
              <a:rPr lang="en-ZA" sz="2800" dirty="0" smtClean="0">
                <a:latin typeface="Copperplate Gothic Bold" panose="020E0705020206020404" pitchFamily="34" charset="0"/>
              </a:rPr>
              <a:t>Buffer Zones</a:t>
            </a:r>
            <a:endParaRPr lang="en-GB" sz="2800" dirty="0">
              <a:latin typeface="Copperplate Gothic Bold" panose="020E0705020206020404" pitchFamily="34" charset="0"/>
            </a:endParaRPr>
          </a:p>
        </p:txBody>
      </p:sp>
    </p:spTree>
    <p:extLst>
      <p:ext uri="{BB962C8B-B14F-4D97-AF65-F5344CB8AC3E}">
        <p14:creationId xmlns:p14="http://schemas.microsoft.com/office/powerpoint/2010/main" val="3777343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ZA" b="1" cap="small" dirty="0" smtClean="0">
                <a:solidFill>
                  <a:schemeClr val="accent1">
                    <a:lumMod val="75000"/>
                  </a:schemeClr>
                </a:solidFill>
              </a:rPr>
              <a:t>Introduction to MAB</a:t>
            </a:r>
            <a:endParaRPr lang="en-ZA" b="1" cap="small" dirty="0">
              <a:solidFill>
                <a:schemeClr val="accent1">
                  <a:lumMod val="75000"/>
                </a:schemeClr>
              </a:solidFill>
            </a:endParaRPr>
          </a:p>
        </p:txBody>
      </p:sp>
      <p:sp>
        <p:nvSpPr>
          <p:cNvPr id="3" name="Subtitle 2"/>
          <p:cNvSpPr>
            <a:spLocks noGrp="1"/>
          </p:cNvSpPr>
          <p:nvPr>
            <p:ph type="subTitle" idx="1"/>
          </p:nvPr>
        </p:nvSpPr>
        <p:spPr>
          <a:xfrm>
            <a:off x="1751526" y="2042662"/>
            <a:ext cx="5215944" cy="3474817"/>
          </a:xfrm>
        </p:spPr>
        <p:txBody>
          <a:bodyPr>
            <a:noAutofit/>
          </a:bodyPr>
          <a:lstStyle/>
          <a:p>
            <a:pPr marL="214313" indent="-214313" algn="l">
              <a:buClr>
                <a:srgbClr val="002060"/>
              </a:buClr>
              <a:buFont typeface="Wingdings" panose="05000000000000000000" pitchFamily="2" charset="2"/>
              <a:buChar char="§"/>
            </a:pPr>
            <a:r>
              <a:rPr lang="en-ZA" sz="2000" dirty="0" smtClean="0">
                <a:solidFill>
                  <a:schemeClr val="tx1">
                    <a:lumMod val="75000"/>
                    <a:lumOff val="25000"/>
                  </a:schemeClr>
                </a:solidFill>
              </a:rPr>
              <a:t>Country agreement with UNESCO – Aug 1995</a:t>
            </a:r>
          </a:p>
          <a:p>
            <a:pPr marL="214313" indent="-214313" algn="l">
              <a:buClr>
                <a:srgbClr val="002060"/>
              </a:buClr>
              <a:buFont typeface="Wingdings" panose="05000000000000000000" pitchFamily="2" charset="2"/>
              <a:buChar char="§"/>
            </a:pPr>
            <a:r>
              <a:rPr lang="en-ZA" sz="2000" dirty="0" smtClean="0">
                <a:solidFill>
                  <a:schemeClr val="tx1">
                    <a:lumMod val="75000"/>
                    <a:lumOff val="25000"/>
                  </a:schemeClr>
                </a:solidFill>
              </a:rPr>
              <a:t>10 BRs – 9.5% of SA’s land area</a:t>
            </a:r>
          </a:p>
          <a:p>
            <a:pPr marL="214313" indent="-214313" algn="l">
              <a:buClr>
                <a:srgbClr val="002060"/>
              </a:buClr>
              <a:buFont typeface="Wingdings" panose="05000000000000000000" pitchFamily="2" charset="2"/>
              <a:buChar char="§"/>
            </a:pPr>
            <a:r>
              <a:rPr lang="en-ZA" sz="2000" dirty="0" smtClean="0">
                <a:solidFill>
                  <a:schemeClr val="tx1">
                    <a:lumMod val="75000"/>
                    <a:lumOff val="25000"/>
                  </a:schemeClr>
                </a:solidFill>
              </a:rPr>
              <a:t>Guidelines – global MAB Strategy, Lima Action Plan, SA Strategy for BRs</a:t>
            </a:r>
          </a:p>
          <a:p>
            <a:pPr marL="214313" indent="-214313" algn="l">
              <a:buClr>
                <a:srgbClr val="002060"/>
              </a:buClr>
              <a:buFont typeface="Wingdings" panose="05000000000000000000" pitchFamily="2" charset="2"/>
              <a:buChar char="§"/>
            </a:pPr>
            <a:r>
              <a:rPr lang="en-ZA" sz="2000" dirty="0" err="1" smtClean="0">
                <a:solidFill>
                  <a:schemeClr val="tx1">
                    <a:lumMod val="75000"/>
                    <a:lumOff val="25000"/>
                  </a:schemeClr>
                </a:solidFill>
              </a:rPr>
              <a:t>AfriMAB</a:t>
            </a:r>
            <a:r>
              <a:rPr lang="en-ZA" sz="2000" dirty="0" smtClean="0">
                <a:solidFill>
                  <a:schemeClr val="tx1">
                    <a:lumMod val="75000"/>
                    <a:lumOff val="25000"/>
                  </a:schemeClr>
                </a:solidFill>
              </a:rPr>
              <a:t> – SA chair of southern African sub-region</a:t>
            </a:r>
          </a:p>
          <a:p>
            <a:pPr marL="214313" indent="-214313" algn="l">
              <a:buClr>
                <a:srgbClr val="002060"/>
              </a:buClr>
              <a:buFont typeface="Wingdings" panose="05000000000000000000" pitchFamily="2" charset="2"/>
              <a:buChar char="§"/>
            </a:pPr>
            <a:r>
              <a:rPr lang="en-ZA" sz="2000" dirty="0" smtClean="0">
                <a:solidFill>
                  <a:schemeClr val="tx1">
                    <a:lumMod val="75000"/>
                    <a:lumOff val="25000"/>
                  </a:schemeClr>
                </a:solidFill>
              </a:rPr>
              <a:t>BRs – integrational role for policies, initiatives; collaborative management of sustainable landscapes</a:t>
            </a:r>
            <a:endParaRPr lang="en-ZA" sz="2000" dirty="0">
              <a:solidFill>
                <a:schemeClr val="tx1">
                  <a:lumMod val="75000"/>
                  <a:lumOff val="25000"/>
                </a:schemeClr>
              </a:solidFill>
            </a:endParaRPr>
          </a:p>
        </p:txBody>
      </p:sp>
      <p:sp>
        <p:nvSpPr>
          <p:cNvPr id="4" name="Slide Number Placeholder 3"/>
          <p:cNvSpPr>
            <a:spLocks noGrp="1"/>
          </p:cNvSpPr>
          <p:nvPr>
            <p:ph type="sldNum" sz="quarter" idx="12"/>
          </p:nvPr>
        </p:nvSpPr>
        <p:spPr/>
        <p:txBody>
          <a:bodyPr/>
          <a:lstStyle/>
          <a:p>
            <a:r>
              <a:rPr lang="en-ZA" dirty="0">
                <a:solidFill>
                  <a:prstClr val="white">
                    <a:lumMod val="50000"/>
                  </a:prstClr>
                </a:solidFill>
              </a:rPr>
              <a:t>1</a:t>
            </a:r>
          </a:p>
        </p:txBody>
      </p:sp>
      <p:pic>
        <p:nvPicPr>
          <p:cNvPr id="1026" name="Picture 2" descr="Image result for south african strategy man and biosphe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6563" y="1583863"/>
            <a:ext cx="1480193" cy="191246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Image result for lima action pl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6563" y="3958633"/>
            <a:ext cx="1480194" cy="208203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53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45461" y="1704578"/>
            <a:ext cx="7409328" cy="4719241"/>
          </a:xfrm>
          <a:prstGeom prst="rect">
            <a:avLst/>
          </a:prstGeom>
          <a:solidFill>
            <a:schemeClr val="bg1">
              <a:alpha val="36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latinLnBrk="1" hangingPunct="0"/>
            <a:r>
              <a:rPr lang="en-ZA" sz="3600" b="1" dirty="0" smtClean="0">
                <a:solidFill>
                  <a:srgbClr val="000000"/>
                </a:solidFill>
                <a:latin typeface="Calibri" panose="020F0502020204030204" pitchFamily="34" charset="0"/>
                <a:sym typeface="Helvetica Light"/>
              </a:rPr>
              <a:t>What to do?</a:t>
            </a:r>
          </a:p>
          <a:p>
            <a:pPr marL="571500" indent="-571500" defTabSz="584200" latinLnBrk="1" hangingPunct="0">
              <a:buFont typeface="Calibri" panose="020F0502020204030204" pitchFamily="34" charset="0"/>
              <a:buChar char="▪"/>
            </a:pPr>
            <a:r>
              <a:rPr lang="en-ZA" sz="2400" dirty="0">
                <a:solidFill>
                  <a:srgbClr val="000000"/>
                </a:solidFill>
                <a:latin typeface="Calibri" panose="020F0502020204030204" pitchFamily="34" charset="0"/>
                <a:sym typeface="Helvetica Light"/>
              </a:rPr>
              <a:t>Be </a:t>
            </a:r>
            <a:r>
              <a:rPr lang="en-ZA" sz="2400" dirty="0" smtClean="0">
                <a:solidFill>
                  <a:srgbClr val="000000"/>
                </a:solidFill>
                <a:latin typeface="Calibri" panose="020F0502020204030204" pitchFamily="34" charset="0"/>
                <a:sym typeface="Helvetica Light"/>
              </a:rPr>
              <a:t>Biosphere Champions!</a:t>
            </a:r>
            <a:endParaRPr lang="en-ZA" sz="2400" dirty="0">
              <a:solidFill>
                <a:srgbClr val="000000"/>
              </a:solidFill>
              <a:latin typeface="Calibri" panose="020F0502020204030204" pitchFamily="34" charset="0"/>
              <a:sym typeface="Helvetica Light"/>
            </a:endParaRPr>
          </a:p>
          <a:p>
            <a:pPr marL="571500" indent="-571500" defTabSz="584200" latinLnBrk="1" hangingPunct="0">
              <a:buFont typeface="Calibri" panose="020F0502020204030204" pitchFamily="34" charset="0"/>
              <a:buChar char="▪"/>
            </a:pPr>
            <a:r>
              <a:rPr lang="en-ZA" sz="2400" dirty="0" smtClean="0">
                <a:solidFill>
                  <a:srgbClr val="000000"/>
                </a:solidFill>
                <a:latin typeface="Calibri" panose="020F0502020204030204" pitchFamily="34" charset="0"/>
                <a:sym typeface="Helvetica Light"/>
              </a:rPr>
              <a:t>Establish local Biosphere hub – information, research centre, preservation of Red </a:t>
            </a:r>
            <a:r>
              <a:rPr lang="en-ZA" sz="2400" dirty="0">
                <a:solidFill>
                  <a:srgbClr val="000000"/>
                </a:solidFill>
                <a:latin typeface="Calibri" panose="020F0502020204030204" pitchFamily="34" charset="0"/>
                <a:sym typeface="Helvetica Light"/>
              </a:rPr>
              <a:t>L</a:t>
            </a:r>
            <a:r>
              <a:rPr lang="en-ZA" sz="2400" dirty="0" smtClean="0">
                <a:solidFill>
                  <a:srgbClr val="000000"/>
                </a:solidFill>
                <a:latin typeface="Calibri" panose="020F0502020204030204" pitchFamily="34" charset="0"/>
                <a:sym typeface="Helvetica Light"/>
              </a:rPr>
              <a:t>isted spp. (Boucher 1977, 1978)</a:t>
            </a:r>
          </a:p>
          <a:p>
            <a:pPr marL="571500" indent="-571500" defTabSz="584200" latinLnBrk="1" hangingPunct="0">
              <a:buFont typeface="Calibri" panose="020F0502020204030204" pitchFamily="34" charset="0"/>
              <a:buChar char="▪"/>
            </a:pPr>
            <a:r>
              <a:rPr lang="en-ZA" sz="2400" i="1" dirty="0" smtClean="0">
                <a:solidFill>
                  <a:srgbClr val="000000"/>
                </a:solidFill>
                <a:latin typeface="Calibri" panose="020F0502020204030204" pitchFamily="34" charset="0"/>
                <a:sym typeface="Helvetica Light"/>
              </a:rPr>
              <a:t>biosphereresearch.org</a:t>
            </a:r>
            <a:r>
              <a:rPr lang="en-ZA" sz="2400" dirty="0" smtClean="0">
                <a:solidFill>
                  <a:srgbClr val="000000"/>
                </a:solidFill>
                <a:latin typeface="Calibri" panose="020F0502020204030204" pitchFamily="34" charset="0"/>
                <a:sym typeface="Helvetica Light"/>
              </a:rPr>
              <a:t> = research portal</a:t>
            </a:r>
          </a:p>
          <a:p>
            <a:pPr marL="571500" indent="-571500" defTabSz="584200" latinLnBrk="1" hangingPunct="0">
              <a:buFont typeface="Calibri" panose="020F0502020204030204" pitchFamily="34" charset="0"/>
              <a:buChar char="▪"/>
            </a:pPr>
            <a:r>
              <a:rPr lang="en-ZA" sz="2400" dirty="0" smtClean="0">
                <a:solidFill>
                  <a:srgbClr val="000000"/>
                </a:solidFill>
                <a:latin typeface="Calibri" panose="020F0502020204030204" pitchFamily="34" charset="0"/>
                <a:sym typeface="Helvetica Light"/>
              </a:rPr>
              <a:t>Promote </a:t>
            </a:r>
            <a:r>
              <a:rPr lang="en-ZA" sz="2400" dirty="0" err="1" smtClean="0">
                <a:solidFill>
                  <a:srgbClr val="000000"/>
                </a:solidFill>
                <a:latin typeface="Calibri" panose="020F0502020204030204" pitchFamily="34" charset="0"/>
                <a:sym typeface="Helvetica Light"/>
              </a:rPr>
              <a:t>transdisciplinarity</a:t>
            </a:r>
            <a:r>
              <a:rPr lang="en-ZA" sz="2400" dirty="0" smtClean="0">
                <a:solidFill>
                  <a:srgbClr val="000000"/>
                </a:solidFill>
                <a:latin typeface="Calibri" panose="020F0502020204030204" pitchFamily="34" charset="0"/>
                <a:sym typeface="Helvetica Light"/>
              </a:rPr>
              <a:t> in decision-making</a:t>
            </a:r>
          </a:p>
          <a:p>
            <a:pPr marL="571500" indent="-571500" defTabSz="584200" latinLnBrk="1" hangingPunct="0">
              <a:buFont typeface="Calibri" panose="020F0502020204030204" pitchFamily="34" charset="0"/>
              <a:buChar char="▪"/>
            </a:pPr>
            <a:r>
              <a:rPr lang="en-ZA" sz="2400" dirty="0" smtClean="0">
                <a:solidFill>
                  <a:srgbClr val="000000"/>
                </a:solidFill>
                <a:latin typeface="Calibri" panose="020F0502020204030204" pitchFamily="34" charset="0"/>
                <a:sym typeface="Helvetica Light"/>
              </a:rPr>
              <a:t>Assist with facilitation</a:t>
            </a:r>
          </a:p>
          <a:p>
            <a:pPr marL="571500" indent="-571500" defTabSz="584200" latinLnBrk="1" hangingPunct="0">
              <a:buFont typeface="Calibri" panose="020F0502020204030204" pitchFamily="34" charset="0"/>
              <a:buChar char="▪"/>
            </a:pPr>
            <a:r>
              <a:rPr lang="en-ZA" sz="2400" dirty="0" smtClean="0">
                <a:solidFill>
                  <a:srgbClr val="000000"/>
                </a:solidFill>
                <a:latin typeface="Calibri" panose="020F0502020204030204" pitchFamily="34" charset="0"/>
                <a:sym typeface="Helvetica Light"/>
              </a:rPr>
              <a:t>Build </a:t>
            </a:r>
            <a:r>
              <a:rPr lang="en-ZA" sz="2400" dirty="0" err="1" smtClean="0">
                <a:solidFill>
                  <a:srgbClr val="000000"/>
                </a:solidFill>
                <a:latin typeface="Calibri" panose="020F0502020204030204" pitchFamily="34" charset="0"/>
                <a:sym typeface="Helvetica Light"/>
              </a:rPr>
              <a:t>firewise</a:t>
            </a:r>
            <a:r>
              <a:rPr lang="en-ZA" sz="2400" dirty="0" smtClean="0">
                <a:solidFill>
                  <a:srgbClr val="000000"/>
                </a:solidFill>
                <a:latin typeface="Calibri" panose="020F0502020204030204" pitchFamily="34" charset="0"/>
                <a:sym typeface="Helvetica Light"/>
              </a:rPr>
              <a:t> communities</a:t>
            </a:r>
          </a:p>
          <a:p>
            <a:pPr marL="571500" indent="-571500" defTabSz="584200" latinLnBrk="1" hangingPunct="0">
              <a:buFont typeface="Calibri" panose="020F0502020204030204" pitchFamily="34" charset="0"/>
              <a:buChar char="▪"/>
            </a:pPr>
            <a:r>
              <a:rPr lang="en-ZA" sz="2400" dirty="0" smtClean="0">
                <a:solidFill>
                  <a:srgbClr val="000000"/>
                </a:solidFill>
                <a:latin typeface="Calibri" panose="020F0502020204030204" pitchFamily="34" charset="0"/>
                <a:sym typeface="Helvetica Light"/>
              </a:rPr>
              <a:t>Promote eco-friendly living practices</a:t>
            </a:r>
          </a:p>
          <a:p>
            <a:pPr marL="571500" indent="-571500" defTabSz="584200" latinLnBrk="1" hangingPunct="0">
              <a:buFont typeface="Calibri" panose="020F0502020204030204" pitchFamily="34" charset="0"/>
              <a:buChar char="▪"/>
            </a:pPr>
            <a:r>
              <a:rPr lang="en-ZA" sz="2400" dirty="0" smtClean="0">
                <a:solidFill>
                  <a:srgbClr val="000000"/>
                </a:solidFill>
                <a:latin typeface="Calibri" panose="020F0502020204030204" pitchFamily="34" charset="0"/>
                <a:sym typeface="Helvetica Light"/>
              </a:rPr>
              <a:t>Create awareness through communication</a:t>
            </a:r>
          </a:p>
          <a:p>
            <a:pPr marL="571500" indent="-571500" defTabSz="584200" latinLnBrk="1" hangingPunct="0">
              <a:buFont typeface="Calibri" panose="020F0502020204030204" pitchFamily="34" charset="0"/>
              <a:buChar char="▪"/>
            </a:pPr>
            <a:r>
              <a:rPr lang="en-ZA" sz="2400" dirty="0" smtClean="0">
                <a:solidFill>
                  <a:srgbClr val="000000"/>
                </a:solidFill>
                <a:latin typeface="Calibri" panose="020F0502020204030204" pitchFamily="34" charset="0"/>
                <a:sym typeface="Helvetica Light"/>
              </a:rPr>
              <a:t>Act as a servicing agency for local interests</a:t>
            </a:r>
            <a:endParaRPr lang="en-GB" sz="2400" dirty="0">
              <a:solidFill>
                <a:srgbClr val="000000"/>
              </a:solidFill>
              <a:sym typeface="Helvetica Light"/>
            </a:endParaRPr>
          </a:p>
        </p:txBody>
      </p:sp>
    </p:spTree>
    <p:extLst>
      <p:ext uri="{BB962C8B-B14F-4D97-AF65-F5344CB8AC3E}">
        <p14:creationId xmlns:p14="http://schemas.microsoft.com/office/powerpoint/2010/main" val="1163518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7742" y="181079"/>
            <a:ext cx="493507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ZA" sz="2000" b="0" i="0" u="none" strike="noStrike" cap="none" spc="0" normalizeH="0" baseline="0" dirty="0" smtClean="0">
                <a:ln>
                  <a:noFill/>
                </a:ln>
                <a:solidFill>
                  <a:srgbClr val="000000"/>
                </a:solidFill>
                <a:effectLst/>
                <a:uFillTx/>
                <a:latin typeface="+mn-lt"/>
                <a:ea typeface="+mn-ea"/>
                <a:cs typeface="+mn-cs"/>
                <a:sym typeface="Helvetica Light"/>
              </a:rPr>
              <a:t>Red Listed plant species point localities</a:t>
            </a:r>
            <a:endParaRPr kumimoji="0" lang="en-GB" sz="20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91448"/>
            <a:ext cx="8861611" cy="6266552"/>
          </a:xfrm>
          <a:prstGeom prst="rect">
            <a:avLst/>
          </a:prstGeom>
        </p:spPr>
      </p:pic>
    </p:spTree>
    <p:extLst>
      <p:ext uri="{BB962C8B-B14F-4D97-AF65-F5344CB8AC3E}">
        <p14:creationId xmlns:p14="http://schemas.microsoft.com/office/powerpoint/2010/main" val="10763138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4654" y="1634791"/>
            <a:ext cx="4551802" cy="4732065"/>
          </a:xfrm>
          <a:prstGeom prst="rect">
            <a:avLst/>
          </a:prstGeom>
          <a:noFill/>
        </p:spPr>
        <p:txBody>
          <a:bodyPr wrap="square" rtlCol="0">
            <a:spAutoFit/>
          </a:bodyPr>
          <a:lstStyle/>
          <a:p>
            <a:endParaRPr lang="en-ZA" b="1" dirty="0">
              <a:solidFill>
                <a:srgbClr val="FF0000"/>
              </a:solidFill>
            </a:endParaRPr>
          </a:p>
          <a:p>
            <a:pPr marL="257175" indent="-257175">
              <a:buFont typeface="Wingdings" panose="05000000000000000000" pitchFamily="2" charset="2"/>
              <a:buChar char="§"/>
            </a:pPr>
            <a:r>
              <a:rPr lang="en-ZA" sz="2400" b="1" dirty="0">
                <a:solidFill>
                  <a:prstClr val="black"/>
                </a:solidFill>
              </a:rPr>
              <a:t>Environmental changes and the impact on livelihoods</a:t>
            </a:r>
          </a:p>
          <a:p>
            <a:pPr marL="257175" indent="-257175">
              <a:buFont typeface="Wingdings" panose="05000000000000000000" pitchFamily="2" charset="2"/>
              <a:buChar char="§"/>
            </a:pPr>
            <a:r>
              <a:rPr lang="en-ZA" sz="2400" b="1" dirty="0">
                <a:solidFill>
                  <a:prstClr val="black"/>
                </a:solidFill>
              </a:rPr>
              <a:t>Climate change</a:t>
            </a:r>
          </a:p>
          <a:p>
            <a:pPr marL="257175" indent="-257175">
              <a:buFont typeface="Wingdings" panose="05000000000000000000" pitchFamily="2" charset="2"/>
              <a:buChar char="§"/>
            </a:pPr>
            <a:r>
              <a:rPr lang="en-ZA" sz="2400" b="1" dirty="0">
                <a:solidFill>
                  <a:prstClr val="black"/>
                </a:solidFill>
              </a:rPr>
              <a:t>Biodiversity extinctions</a:t>
            </a:r>
          </a:p>
          <a:p>
            <a:pPr marL="257175" indent="-257175">
              <a:buFont typeface="Wingdings" panose="05000000000000000000" pitchFamily="2" charset="2"/>
              <a:buChar char="§"/>
            </a:pPr>
            <a:r>
              <a:rPr lang="en-ZA" sz="2400" b="1" dirty="0">
                <a:solidFill>
                  <a:prstClr val="black"/>
                </a:solidFill>
              </a:rPr>
              <a:t>Water crisis</a:t>
            </a:r>
          </a:p>
          <a:p>
            <a:pPr marL="257175" indent="-257175">
              <a:buFont typeface="Wingdings" panose="05000000000000000000" pitchFamily="2" charset="2"/>
              <a:buChar char="§"/>
            </a:pPr>
            <a:r>
              <a:rPr lang="en-ZA" sz="2400" b="1" dirty="0">
                <a:solidFill>
                  <a:prstClr val="black"/>
                </a:solidFill>
              </a:rPr>
              <a:t>Ecological infrastructure</a:t>
            </a:r>
          </a:p>
          <a:p>
            <a:pPr marL="257175" indent="-257175">
              <a:buFont typeface="Wingdings" panose="05000000000000000000" pitchFamily="2" charset="2"/>
              <a:buChar char="§"/>
            </a:pPr>
            <a:r>
              <a:rPr lang="en-ZA" sz="2400" b="1" dirty="0">
                <a:solidFill>
                  <a:prstClr val="black"/>
                </a:solidFill>
              </a:rPr>
              <a:t>Population increase</a:t>
            </a:r>
          </a:p>
          <a:p>
            <a:pPr marL="257175" indent="-257175">
              <a:buFont typeface="Wingdings" panose="05000000000000000000" pitchFamily="2" charset="2"/>
              <a:buChar char="§"/>
            </a:pPr>
            <a:r>
              <a:rPr lang="en-ZA" sz="2400" b="1" dirty="0">
                <a:solidFill>
                  <a:prstClr val="black"/>
                </a:solidFill>
              </a:rPr>
              <a:t>Overutilization</a:t>
            </a:r>
          </a:p>
          <a:p>
            <a:pPr marL="257175" indent="-257175">
              <a:buFont typeface="Wingdings" panose="05000000000000000000" pitchFamily="2" charset="2"/>
              <a:buChar char="§"/>
            </a:pPr>
            <a:r>
              <a:rPr lang="en-ZA" sz="2400" b="1" dirty="0">
                <a:solidFill>
                  <a:prstClr val="black"/>
                </a:solidFill>
              </a:rPr>
              <a:t>Sustainable development</a:t>
            </a:r>
          </a:p>
          <a:p>
            <a:endParaRPr lang="en-ZA" b="1" dirty="0">
              <a:solidFill>
                <a:prstClr val="black"/>
              </a:solidFill>
            </a:endParaRPr>
          </a:p>
          <a:p>
            <a:endParaRPr lang="en-ZA" b="1" dirty="0">
              <a:solidFill>
                <a:prstClr val="black"/>
              </a:solidFill>
            </a:endParaRPr>
          </a:p>
          <a:p>
            <a:endParaRPr lang="en-ZA" b="1" dirty="0">
              <a:solidFill>
                <a:srgbClr val="FF0000"/>
              </a:solidFill>
            </a:endParaRPr>
          </a:p>
          <a:p>
            <a:endParaRPr lang="en-ZA" sz="1350" dirty="0">
              <a:solidFill>
                <a:prstClr val="black"/>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528" y="1634791"/>
            <a:ext cx="3686688" cy="3769722"/>
          </a:xfrm>
          <a:prstGeom prst="rect">
            <a:avLst/>
          </a:prstGeom>
        </p:spPr>
      </p:pic>
      <p:sp>
        <p:nvSpPr>
          <p:cNvPr id="5" name="TextBox 4"/>
          <p:cNvSpPr txBox="1"/>
          <p:nvPr/>
        </p:nvSpPr>
        <p:spPr>
          <a:xfrm>
            <a:off x="1978926" y="491320"/>
            <a:ext cx="5622877" cy="461665"/>
          </a:xfrm>
          <a:prstGeom prst="rect">
            <a:avLst/>
          </a:prstGeom>
          <a:noFill/>
        </p:spPr>
        <p:txBody>
          <a:bodyPr wrap="square" rtlCol="0">
            <a:spAutoFit/>
          </a:bodyPr>
          <a:lstStyle/>
          <a:p>
            <a:r>
              <a:rPr lang="en-ZA" sz="2400" dirty="0">
                <a:solidFill>
                  <a:srgbClr val="FF0000"/>
                </a:solidFill>
                <a:latin typeface="Copperplate Gothic Bold" panose="020E0705020206020404" pitchFamily="34" charset="0"/>
              </a:rPr>
              <a:t>Awareness and Communication</a:t>
            </a:r>
          </a:p>
        </p:txBody>
      </p:sp>
    </p:spTree>
    <p:extLst>
      <p:ext uri="{BB962C8B-B14F-4D97-AF65-F5344CB8AC3E}">
        <p14:creationId xmlns:p14="http://schemas.microsoft.com/office/powerpoint/2010/main" val="23565805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Eco cabins kogelberg021 - copyright Alain Proust.jpg"/>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4143764"/>
          </a:xfrm>
          <a:prstGeom prst="rect">
            <a:avLst/>
          </a:prstGeom>
          <a:ln w="12700">
            <a:miter lim="400000"/>
          </a:ln>
        </p:spPr>
      </p:pic>
      <p:sp>
        <p:nvSpPr>
          <p:cNvPr id="83" name="Shape 83"/>
          <p:cNvSpPr>
            <a:spLocks noGrp="1"/>
          </p:cNvSpPr>
          <p:nvPr>
            <p:ph type="title"/>
          </p:nvPr>
        </p:nvSpPr>
        <p:spPr>
          <a:xfrm>
            <a:off x="998273" y="2201166"/>
            <a:ext cx="3754446" cy="1518047"/>
          </a:xfrm>
          <a:prstGeom prst="rect">
            <a:avLst/>
          </a:prstGeom>
        </p:spPr>
        <p:txBody>
          <a:bodyPr>
            <a:normAutofit/>
          </a:bodyPr>
          <a:lstStyle>
            <a:lvl1pPr algn="l" defTabSz="457200">
              <a:defRPr sz="7000" b="1" cap="all" spc="630">
                <a:solidFill>
                  <a:srgbClr val="FFFFFF"/>
                </a:solidFill>
                <a:latin typeface="Gotham"/>
                <a:ea typeface="Gotham"/>
                <a:cs typeface="Gotham"/>
                <a:sym typeface="Gotham"/>
              </a:defRPr>
            </a:lvl1pPr>
          </a:lstStyle>
          <a:p>
            <a:pPr lvl="0">
              <a:defRPr sz="1800" b="0" cap="none" spc="0">
                <a:solidFill>
                  <a:srgbClr val="000000"/>
                </a:solidFill>
              </a:defRPr>
            </a:pPr>
            <a:r>
              <a:rPr sz="3600" spc="443" dirty="0" smtClean="0">
                <a:solidFill>
                  <a:schemeClr val="bg1"/>
                </a:solidFill>
                <a:latin typeface="Verdana"/>
                <a:cs typeface="Verdana"/>
              </a:rPr>
              <a:t>Closing</a:t>
            </a:r>
            <a:endParaRPr sz="3600" spc="443" dirty="0">
              <a:solidFill>
                <a:schemeClr val="bg1"/>
              </a:solidFill>
              <a:latin typeface="Verdana"/>
              <a:cs typeface="Verdana"/>
            </a:endParaRPr>
          </a:p>
        </p:txBody>
      </p:sp>
      <p:sp>
        <p:nvSpPr>
          <p:cNvPr id="84" name="Shape 84"/>
          <p:cNvSpPr/>
          <p:nvPr/>
        </p:nvSpPr>
        <p:spPr>
          <a:xfrm>
            <a:off x="461680" y="4280048"/>
            <a:ext cx="8582078" cy="243868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marL="285750" indent="-285750" defTabSz="321457">
              <a:lnSpc>
                <a:spcPct val="108000"/>
              </a:lnSpc>
              <a:buSzPct val="100000"/>
              <a:buFont typeface="Wingdings" panose="05000000000000000000" pitchFamily="2" charset="2"/>
              <a:buChar char="§"/>
              <a:defRPr sz="1800"/>
            </a:pPr>
            <a:r>
              <a:rPr kern="0" dirty="0" smtClean="0">
                <a:solidFill>
                  <a:schemeClr val="accent1">
                    <a:lumMod val="75000"/>
                  </a:schemeClr>
                </a:solidFill>
                <a:latin typeface="Verdana"/>
                <a:ea typeface="Gotham"/>
                <a:cs typeface="Verdana"/>
                <a:sym typeface="Gotham"/>
              </a:rPr>
              <a:t>MAB </a:t>
            </a:r>
            <a:r>
              <a:rPr kern="0" dirty="0">
                <a:solidFill>
                  <a:schemeClr val="accent1">
                    <a:lumMod val="75000"/>
                  </a:schemeClr>
                </a:solidFill>
                <a:latin typeface="Verdana"/>
                <a:ea typeface="Gotham"/>
                <a:cs typeface="Verdana"/>
                <a:sym typeface="Gotham"/>
              </a:rPr>
              <a:t>Programme = land management option in support of sustainable </a:t>
            </a:r>
            <a:r>
              <a:rPr kern="0" dirty="0" smtClean="0">
                <a:solidFill>
                  <a:schemeClr val="accent1">
                    <a:lumMod val="75000"/>
                  </a:schemeClr>
                </a:solidFill>
                <a:latin typeface="Verdana"/>
                <a:ea typeface="Gotham"/>
                <a:cs typeface="Verdana"/>
                <a:sym typeface="Gotham"/>
              </a:rPr>
              <a:t>social-ecological development</a:t>
            </a:r>
            <a:r>
              <a:rPr lang="en-ZA" kern="0" dirty="0" smtClean="0">
                <a:solidFill>
                  <a:schemeClr val="accent1">
                    <a:lumMod val="75000"/>
                  </a:schemeClr>
                </a:solidFill>
                <a:latin typeface="Verdana"/>
                <a:ea typeface="Gotham"/>
                <a:cs typeface="Verdana"/>
                <a:sym typeface="Gotham"/>
              </a:rPr>
              <a:t> (=SES)</a:t>
            </a:r>
            <a:endParaRPr kern="0" dirty="0">
              <a:solidFill>
                <a:schemeClr val="accent1">
                  <a:lumMod val="75000"/>
                </a:schemeClr>
              </a:solidFill>
              <a:latin typeface="Verdana"/>
              <a:ea typeface="Gotham"/>
              <a:cs typeface="Verdana"/>
              <a:sym typeface="Gotham"/>
            </a:endParaRPr>
          </a:p>
          <a:p>
            <a:pPr marL="285750" indent="-285750" defTabSz="321457">
              <a:lnSpc>
                <a:spcPct val="108000"/>
              </a:lnSpc>
              <a:buSzPct val="100000"/>
              <a:buFont typeface="Wingdings" panose="05000000000000000000" pitchFamily="2" charset="2"/>
              <a:buChar char="§"/>
              <a:defRPr sz="1800"/>
            </a:pPr>
            <a:r>
              <a:rPr kern="0" dirty="0">
                <a:solidFill>
                  <a:schemeClr val="accent1">
                    <a:lumMod val="75000"/>
                  </a:schemeClr>
                </a:solidFill>
                <a:latin typeface="Verdana"/>
                <a:ea typeface="Gotham"/>
                <a:cs typeface="Verdana"/>
                <a:sym typeface="Gotham"/>
              </a:rPr>
              <a:t>BRs are “special places for people and nature</a:t>
            </a:r>
            <a:r>
              <a:rPr kern="0" dirty="0" smtClean="0">
                <a:solidFill>
                  <a:schemeClr val="accent1">
                    <a:lumMod val="75000"/>
                  </a:schemeClr>
                </a:solidFill>
                <a:latin typeface="Verdana"/>
                <a:ea typeface="Gotham"/>
                <a:cs typeface="Verdana"/>
                <a:sym typeface="Gotham"/>
              </a:rPr>
              <a:t>”</a:t>
            </a:r>
            <a:endParaRPr lang="en-ZA" kern="0" dirty="0" smtClean="0">
              <a:solidFill>
                <a:schemeClr val="accent1">
                  <a:lumMod val="75000"/>
                </a:schemeClr>
              </a:solidFill>
              <a:latin typeface="Verdana"/>
              <a:ea typeface="Gotham"/>
              <a:cs typeface="Verdana"/>
              <a:sym typeface="Gotham"/>
            </a:endParaRPr>
          </a:p>
          <a:p>
            <a:pPr marL="285750" indent="-285750" defTabSz="321457">
              <a:lnSpc>
                <a:spcPct val="108000"/>
              </a:lnSpc>
              <a:buSzPct val="100000"/>
              <a:buFont typeface="Wingdings" panose="05000000000000000000" pitchFamily="2" charset="2"/>
              <a:buChar char="§"/>
              <a:defRPr sz="1800"/>
            </a:pPr>
            <a:r>
              <a:rPr lang="en-ZA" kern="0" dirty="0" smtClean="0">
                <a:solidFill>
                  <a:schemeClr val="accent1">
                    <a:lumMod val="75000"/>
                  </a:schemeClr>
                </a:solidFill>
                <a:latin typeface="Verdana"/>
                <a:ea typeface="Gotham"/>
                <a:cs typeface="Verdana"/>
                <a:sym typeface="Gotham"/>
              </a:rPr>
              <a:t>Be active KBR partner</a:t>
            </a:r>
          </a:p>
          <a:p>
            <a:pPr marL="285750" indent="-285750" defTabSz="321457">
              <a:lnSpc>
                <a:spcPct val="108000"/>
              </a:lnSpc>
              <a:buSzPct val="100000"/>
              <a:buFont typeface="Wingdings" panose="05000000000000000000" pitchFamily="2" charset="2"/>
              <a:buChar char="§"/>
              <a:defRPr sz="1800"/>
            </a:pPr>
            <a:r>
              <a:rPr lang="en-ZA" kern="0" dirty="0" smtClean="0">
                <a:solidFill>
                  <a:schemeClr val="accent1">
                    <a:lumMod val="75000"/>
                  </a:schemeClr>
                </a:solidFill>
                <a:latin typeface="Verdana"/>
                <a:ea typeface="Gotham"/>
                <a:cs typeface="Verdana"/>
                <a:sym typeface="Gotham"/>
              </a:rPr>
              <a:t>Create awareness through spreading the news</a:t>
            </a:r>
          </a:p>
          <a:p>
            <a:pPr marL="285750" indent="-285750" defTabSz="321457">
              <a:lnSpc>
                <a:spcPct val="108000"/>
              </a:lnSpc>
              <a:buSzPct val="100000"/>
              <a:buFont typeface="Wingdings" panose="05000000000000000000" pitchFamily="2" charset="2"/>
              <a:buChar char="§"/>
              <a:defRPr sz="1800"/>
            </a:pPr>
            <a:r>
              <a:rPr lang="en-ZA" kern="0" dirty="0" err="1" smtClean="0">
                <a:solidFill>
                  <a:schemeClr val="accent1">
                    <a:lumMod val="75000"/>
                  </a:schemeClr>
                </a:solidFill>
                <a:latin typeface="Verdana"/>
                <a:ea typeface="Gotham"/>
                <a:cs typeface="Verdana"/>
                <a:sym typeface="Gotham"/>
              </a:rPr>
              <a:t>Rooi</a:t>
            </a:r>
            <a:r>
              <a:rPr lang="en-ZA" kern="0" dirty="0" smtClean="0">
                <a:solidFill>
                  <a:schemeClr val="accent1">
                    <a:lumMod val="75000"/>
                  </a:schemeClr>
                </a:solidFill>
                <a:latin typeface="Verdana"/>
                <a:ea typeface="Gotham"/>
                <a:cs typeface="Verdana"/>
                <a:sym typeface="Gotham"/>
              </a:rPr>
              <a:t> </a:t>
            </a:r>
            <a:r>
              <a:rPr lang="en-ZA" kern="0" dirty="0" err="1" smtClean="0">
                <a:solidFill>
                  <a:schemeClr val="accent1">
                    <a:lumMod val="75000"/>
                  </a:schemeClr>
                </a:solidFill>
                <a:latin typeface="Verdana"/>
                <a:ea typeface="Gotham"/>
                <a:cs typeface="Verdana"/>
                <a:sym typeface="Gotham"/>
              </a:rPr>
              <a:t>Els</a:t>
            </a:r>
            <a:r>
              <a:rPr lang="en-ZA" kern="0" dirty="0" smtClean="0">
                <a:solidFill>
                  <a:schemeClr val="accent1">
                    <a:lumMod val="75000"/>
                  </a:schemeClr>
                </a:solidFill>
                <a:latin typeface="Verdana"/>
                <a:ea typeface="Gotham"/>
                <a:cs typeface="Verdana"/>
                <a:sym typeface="Gotham"/>
              </a:rPr>
              <a:t> Conservancy sufficient to promote and ensure sustainable living practices</a:t>
            </a:r>
          </a:p>
          <a:p>
            <a:pPr marL="285750" indent="-285750" defTabSz="321457">
              <a:lnSpc>
                <a:spcPct val="108000"/>
              </a:lnSpc>
              <a:buSzPct val="100000"/>
              <a:buFont typeface="Wingdings" panose="05000000000000000000" pitchFamily="2" charset="2"/>
              <a:buChar char="§"/>
              <a:defRPr sz="1800"/>
            </a:pPr>
            <a:r>
              <a:rPr lang="en-ZA" kern="0" dirty="0" smtClean="0">
                <a:solidFill>
                  <a:schemeClr val="accent1">
                    <a:lumMod val="75000"/>
                  </a:schemeClr>
                </a:solidFill>
                <a:latin typeface="Verdana"/>
                <a:ea typeface="Gotham"/>
                <a:cs typeface="Verdana"/>
                <a:sym typeface="Gotham"/>
              </a:rPr>
              <a:t>10 </a:t>
            </a:r>
            <a:r>
              <a:rPr lang="en-ZA" kern="0" dirty="0" err="1" smtClean="0">
                <a:solidFill>
                  <a:schemeClr val="accent1">
                    <a:lumMod val="75000"/>
                  </a:schemeClr>
                </a:solidFill>
                <a:latin typeface="Verdana"/>
                <a:ea typeface="Gotham"/>
                <a:cs typeface="Verdana"/>
                <a:sym typeface="Gotham"/>
              </a:rPr>
              <a:t>yr</a:t>
            </a:r>
            <a:r>
              <a:rPr lang="en-ZA" kern="0" dirty="0" smtClean="0">
                <a:solidFill>
                  <a:schemeClr val="accent1">
                    <a:lumMod val="75000"/>
                  </a:schemeClr>
                </a:solidFill>
                <a:latin typeface="Verdana"/>
                <a:ea typeface="Gotham"/>
                <a:cs typeface="Verdana"/>
                <a:sym typeface="Gotham"/>
              </a:rPr>
              <a:t> review ideal for buffer motivation</a:t>
            </a:r>
            <a:endParaRPr kern="0" dirty="0">
              <a:solidFill>
                <a:schemeClr val="accent1">
                  <a:lumMod val="75000"/>
                </a:schemeClr>
              </a:solidFill>
              <a:latin typeface="Verdana"/>
              <a:ea typeface="Gotham"/>
              <a:cs typeface="Verdana"/>
              <a:sym typeface="Gotham"/>
            </a:endParaRPr>
          </a:p>
        </p:txBody>
      </p:sp>
    </p:spTree>
    <p:extLst>
      <p:ext uri="{BB962C8B-B14F-4D97-AF65-F5344CB8AC3E}">
        <p14:creationId xmlns:p14="http://schemas.microsoft.com/office/powerpoint/2010/main" val="3002432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8" name="Shape 88"/>
          <p:cNvSpPr/>
          <p:nvPr/>
        </p:nvSpPr>
        <p:spPr>
          <a:xfrm>
            <a:off x="421968" y="228618"/>
            <a:ext cx="2152433" cy="561933"/>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defTabSz="457200">
              <a:defRPr sz="8100" cap="all" spc="729">
                <a:solidFill>
                  <a:srgbClr val="FFFFFF"/>
                </a:solidFill>
                <a:latin typeface="Gotham Ultra"/>
                <a:ea typeface="Gotham Ultra"/>
                <a:cs typeface="Gotham Ultra"/>
                <a:sym typeface="Gotham Ultra"/>
              </a:defRPr>
            </a:lvl1pPr>
          </a:lstStyle>
          <a:p>
            <a:pPr algn="ctr">
              <a:defRPr sz="1800" cap="none" spc="0">
                <a:solidFill>
                  <a:srgbClr val="000000"/>
                </a:solidFill>
              </a:defRPr>
            </a:pPr>
            <a:r>
              <a:rPr sz="3300" b="1" i="1" kern="0" cap="none" spc="0" dirty="0" smtClean="0">
                <a:solidFill>
                  <a:schemeClr val="accent1">
                    <a:lumMod val="50000"/>
                  </a:schemeClr>
                </a:solidFill>
                <a:latin typeface="Calibri" panose="020F0502020204030204" pitchFamily="34" charset="0"/>
                <a:cs typeface="Verdana"/>
              </a:rPr>
              <a:t>T</a:t>
            </a:r>
            <a:r>
              <a:rPr lang="en-ZA" sz="3300" b="1" i="1" kern="0" cap="none" spc="0" dirty="0" smtClean="0">
                <a:solidFill>
                  <a:schemeClr val="accent1">
                    <a:lumMod val="50000"/>
                  </a:schemeClr>
                </a:solidFill>
                <a:latin typeface="Calibri" panose="020F0502020204030204" pitchFamily="34" charset="0"/>
                <a:cs typeface="Verdana"/>
              </a:rPr>
              <a:t>hank</a:t>
            </a:r>
            <a:r>
              <a:rPr sz="3300" b="1" i="1" kern="0" cap="none" spc="0" dirty="0" smtClean="0">
                <a:solidFill>
                  <a:schemeClr val="accent1">
                    <a:lumMod val="50000"/>
                  </a:schemeClr>
                </a:solidFill>
                <a:latin typeface="Calibri" panose="020F0502020204030204" pitchFamily="34" charset="0"/>
                <a:cs typeface="Verdana"/>
              </a:rPr>
              <a:t> </a:t>
            </a:r>
            <a:r>
              <a:rPr lang="en-ZA" sz="3300" b="1" i="1" kern="0" cap="none" spc="0" dirty="0" smtClean="0">
                <a:solidFill>
                  <a:schemeClr val="accent1">
                    <a:lumMod val="50000"/>
                  </a:schemeClr>
                </a:solidFill>
                <a:latin typeface="Calibri" panose="020F0502020204030204" pitchFamily="34" charset="0"/>
                <a:cs typeface="Verdana"/>
              </a:rPr>
              <a:t>you!!</a:t>
            </a:r>
            <a:endParaRPr sz="3300" b="1" i="1" kern="0" cap="none" spc="0" dirty="0">
              <a:solidFill>
                <a:schemeClr val="accent1">
                  <a:lumMod val="50000"/>
                </a:schemeClr>
              </a:solidFill>
              <a:latin typeface="Calibri" panose="020F0502020204030204" pitchFamily="34" charset="0"/>
              <a:cs typeface="Verdana"/>
            </a:endParaRPr>
          </a:p>
        </p:txBody>
      </p:sp>
      <p:sp>
        <p:nvSpPr>
          <p:cNvPr id="89" name="Shape 89"/>
          <p:cNvSpPr/>
          <p:nvPr/>
        </p:nvSpPr>
        <p:spPr>
          <a:xfrm>
            <a:off x="421968" y="790551"/>
            <a:ext cx="3734597" cy="423433"/>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defTabSz="457200">
              <a:defRPr sz="4100">
                <a:solidFill>
                  <a:srgbClr val="FFFFFF"/>
                </a:solidFill>
                <a:latin typeface="Gotham Medium"/>
                <a:ea typeface="Gotham Medium"/>
                <a:cs typeface="Gotham Medium"/>
                <a:sym typeface="Gotham Medium"/>
              </a:defRPr>
            </a:lvl1pPr>
          </a:lstStyle>
          <a:p>
            <a:pPr algn="ctr">
              <a:defRPr sz="1800">
                <a:solidFill>
                  <a:srgbClr val="000000"/>
                </a:solidFill>
              </a:defRPr>
            </a:pPr>
            <a:r>
              <a:rPr sz="2400" b="1" kern="0" dirty="0">
                <a:solidFill>
                  <a:schemeClr val="accent1">
                    <a:lumMod val="50000"/>
                  </a:schemeClr>
                </a:solidFill>
                <a:latin typeface="Calibri" panose="020F0502020204030204" pitchFamily="34" charset="0"/>
                <a:cs typeface="Verdana"/>
              </a:rPr>
              <a:t>rstanvliet@capenature.co.za</a:t>
            </a:r>
          </a:p>
        </p:txBody>
      </p:sp>
    </p:spTree>
    <p:extLst>
      <p:ext uri="{BB962C8B-B14F-4D97-AF65-F5344CB8AC3E}">
        <p14:creationId xmlns:p14="http://schemas.microsoft.com/office/powerpoint/2010/main" val="3055286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ZA" b="1" cap="small" dirty="0">
                <a:solidFill>
                  <a:schemeClr val="accent1">
                    <a:lumMod val="75000"/>
                  </a:schemeClr>
                </a:solidFill>
              </a:rPr>
              <a:t>MAB in South Africa</a:t>
            </a:r>
          </a:p>
        </p:txBody>
      </p:sp>
      <p:sp>
        <p:nvSpPr>
          <p:cNvPr id="3" name="Subtitle 2"/>
          <p:cNvSpPr>
            <a:spLocks noGrp="1"/>
          </p:cNvSpPr>
          <p:nvPr>
            <p:ph type="subTitle" idx="1"/>
          </p:nvPr>
        </p:nvSpPr>
        <p:spPr>
          <a:xfrm>
            <a:off x="2023234" y="1829592"/>
            <a:ext cx="6663566" cy="3785596"/>
          </a:xfrm>
        </p:spPr>
        <p:txBody>
          <a:bodyPr>
            <a:normAutofit lnSpcReduction="10000"/>
          </a:bodyPr>
          <a:lstStyle/>
          <a:p>
            <a:pPr marL="214313" indent="-214313" algn="l">
              <a:buClr>
                <a:srgbClr val="002060"/>
              </a:buClr>
              <a:buFont typeface="Wingdings" panose="05000000000000000000" pitchFamily="2" charset="2"/>
              <a:buChar char="§"/>
            </a:pPr>
            <a:r>
              <a:rPr lang="en-ZA" sz="2100" dirty="0" smtClean="0">
                <a:solidFill>
                  <a:schemeClr val="tx1">
                    <a:lumMod val="75000"/>
                    <a:lumOff val="25000"/>
                  </a:schemeClr>
                </a:solidFill>
              </a:rPr>
              <a:t>DEFF </a:t>
            </a:r>
            <a:r>
              <a:rPr lang="en-ZA" sz="2100" dirty="0">
                <a:solidFill>
                  <a:schemeClr val="tx1">
                    <a:lumMod val="75000"/>
                    <a:lumOff val="25000"/>
                  </a:schemeClr>
                </a:solidFill>
              </a:rPr>
              <a:t>responsible institution, supported by provincial governments</a:t>
            </a:r>
          </a:p>
          <a:p>
            <a:pPr marL="214313" indent="-214313" algn="l">
              <a:buClr>
                <a:srgbClr val="002060"/>
              </a:buClr>
              <a:buFont typeface="Wingdings" panose="05000000000000000000" pitchFamily="2" charset="2"/>
              <a:buChar char="§"/>
            </a:pPr>
            <a:r>
              <a:rPr lang="en-ZA" sz="2100" dirty="0">
                <a:solidFill>
                  <a:schemeClr val="tx1">
                    <a:lumMod val="75000"/>
                    <a:lumOff val="25000"/>
                  </a:schemeClr>
                </a:solidFill>
              </a:rPr>
              <a:t>National MAB Committee – since 2010</a:t>
            </a:r>
          </a:p>
          <a:p>
            <a:pPr marL="214313" indent="-214313" algn="l">
              <a:buClr>
                <a:srgbClr val="002060"/>
              </a:buClr>
              <a:buFont typeface="Wingdings" panose="05000000000000000000" pitchFamily="2" charset="2"/>
              <a:buChar char="§"/>
            </a:pPr>
            <a:r>
              <a:rPr lang="en-ZA" sz="2100" dirty="0">
                <a:solidFill>
                  <a:schemeClr val="tx1">
                    <a:lumMod val="75000"/>
                    <a:lumOff val="25000"/>
                  </a:schemeClr>
                </a:solidFill>
              </a:rPr>
              <a:t>MAB implemented in soft-law spirit</a:t>
            </a:r>
          </a:p>
          <a:p>
            <a:pPr marL="214313" indent="-214313" algn="l">
              <a:buClr>
                <a:srgbClr val="002060"/>
              </a:buClr>
              <a:buFont typeface="Wingdings" panose="05000000000000000000" pitchFamily="2" charset="2"/>
              <a:buChar char="§"/>
            </a:pPr>
            <a:r>
              <a:rPr lang="en-ZA" sz="2100" dirty="0">
                <a:solidFill>
                  <a:schemeClr val="tx1">
                    <a:lumMod val="75000"/>
                    <a:lumOff val="25000"/>
                  </a:schemeClr>
                </a:solidFill>
              </a:rPr>
              <a:t>BR brand outside socio-political debates</a:t>
            </a:r>
          </a:p>
          <a:p>
            <a:pPr marL="214313" indent="-214313" algn="l">
              <a:buClr>
                <a:srgbClr val="002060"/>
              </a:buClr>
              <a:buFont typeface="Wingdings" panose="05000000000000000000" pitchFamily="2" charset="2"/>
              <a:buChar char="§"/>
            </a:pPr>
            <a:r>
              <a:rPr lang="en-ZA" sz="2100" dirty="0">
                <a:solidFill>
                  <a:schemeClr val="tx1">
                    <a:lumMod val="75000"/>
                    <a:lumOff val="25000"/>
                  </a:schemeClr>
                </a:solidFill>
              </a:rPr>
              <a:t>Focus on trust, cooperation and improved participation</a:t>
            </a:r>
          </a:p>
          <a:p>
            <a:pPr marL="214313" indent="-214313" algn="l">
              <a:buClr>
                <a:srgbClr val="002060"/>
              </a:buClr>
              <a:buFont typeface="Wingdings" panose="05000000000000000000" pitchFamily="2" charset="2"/>
              <a:buChar char="§"/>
            </a:pPr>
            <a:r>
              <a:rPr lang="en-ZA" sz="2100" dirty="0">
                <a:solidFill>
                  <a:schemeClr val="tx1">
                    <a:lumMod val="75000"/>
                    <a:lumOff val="25000"/>
                  </a:schemeClr>
                </a:solidFill>
              </a:rPr>
              <a:t>All BRs = NPCs – mostly volunteer run</a:t>
            </a:r>
          </a:p>
          <a:p>
            <a:pPr marL="214313" indent="-214313" algn="l">
              <a:buClr>
                <a:srgbClr val="002060"/>
              </a:buClr>
              <a:buFont typeface="Wingdings" panose="05000000000000000000" pitchFamily="2" charset="2"/>
              <a:buChar char="§"/>
            </a:pPr>
            <a:r>
              <a:rPr lang="en-ZA" sz="2100" dirty="0">
                <a:solidFill>
                  <a:schemeClr val="tx1">
                    <a:lumMod val="75000"/>
                    <a:lumOff val="25000"/>
                  </a:schemeClr>
                </a:solidFill>
              </a:rPr>
              <a:t>Successful in securing donor </a:t>
            </a:r>
            <a:r>
              <a:rPr lang="en-ZA" sz="2100" dirty="0" smtClean="0">
                <a:solidFill>
                  <a:schemeClr val="tx1">
                    <a:lumMod val="75000"/>
                    <a:lumOff val="25000"/>
                  </a:schemeClr>
                </a:solidFill>
              </a:rPr>
              <a:t>funding</a:t>
            </a:r>
          </a:p>
          <a:p>
            <a:pPr marL="214313" indent="-214313" algn="l">
              <a:buClr>
                <a:srgbClr val="002060"/>
              </a:buClr>
              <a:buFont typeface="Wingdings" panose="05000000000000000000" pitchFamily="2" charset="2"/>
              <a:buChar char="§"/>
            </a:pPr>
            <a:r>
              <a:rPr lang="en-ZA" sz="2100" dirty="0" smtClean="0">
                <a:solidFill>
                  <a:schemeClr val="tx1">
                    <a:lumMod val="75000"/>
                    <a:lumOff val="25000"/>
                  </a:schemeClr>
                </a:solidFill>
              </a:rPr>
              <a:t>Continuing funding challenges</a:t>
            </a:r>
            <a:endParaRPr lang="en-ZA" sz="2100" dirty="0">
              <a:solidFill>
                <a:schemeClr val="tx1">
                  <a:lumMod val="75000"/>
                  <a:lumOff val="25000"/>
                </a:schemeClr>
              </a:solidFill>
            </a:endParaRPr>
          </a:p>
          <a:p>
            <a:pPr marL="214313" indent="-214313" algn="l">
              <a:buClr>
                <a:srgbClr val="002060"/>
              </a:buClr>
              <a:buFont typeface="Wingdings" panose="05000000000000000000" pitchFamily="2" charset="2"/>
              <a:buChar char="§"/>
            </a:pPr>
            <a:r>
              <a:rPr lang="en-ZA" sz="2100" dirty="0">
                <a:solidFill>
                  <a:schemeClr val="tx1">
                    <a:lumMod val="75000"/>
                    <a:lumOff val="25000"/>
                  </a:schemeClr>
                </a:solidFill>
              </a:rPr>
              <a:t>Difficulties with horizontal and vertical integration</a:t>
            </a:r>
          </a:p>
          <a:p>
            <a:pPr marL="214313" indent="-214313" algn="l">
              <a:buClr>
                <a:srgbClr val="002060"/>
              </a:buClr>
              <a:buFont typeface="Wingdings" panose="05000000000000000000" pitchFamily="2" charset="2"/>
              <a:buChar char="§"/>
            </a:pPr>
            <a:endParaRPr lang="en-ZA" sz="2100" dirty="0">
              <a:solidFill>
                <a:schemeClr val="tx1">
                  <a:lumMod val="75000"/>
                  <a:lumOff val="25000"/>
                </a:schemeClr>
              </a:solidFill>
            </a:endParaRPr>
          </a:p>
          <a:p>
            <a:pPr marL="214313" indent="-214313" algn="l">
              <a:buClr>
                <a:srgbClr val="002060"/>
              </a:buClr>
              <a:buFont typeface="Wingdings" panose="05000000000000000000" pitchFamily="2" charset="2"/>
              <a:buChar char="§"/>
            </a:pPr>
            <a:endParaRPr lang="en-ZA" sz="2100" dirty="0">
              <a:solidFill>
                <a:schemeClr val="tx1">
                  <a:lumMod val="75000"/>
                  <a:lumOff val="25000"/>
                </a:schemeClr>
              </a:solidFill>
            </a:endParaRPr>
          </a:p>
        </p:txBody>
      </p:sp>
      <p:sp>
        <p:nvSpPr>
          <p:cNvPr id="4" name="Slide Number Placeholder 3"/>
          <p:cNvSpPr>
            <a:spLocks noGrp="1"/>
          </p:cNvSpPr>
          <p:nvPr>
            <p:ph type="sldNum" sz="quarter" idx="12"/>
          </p:nvPr>
        </p:nvSpPr>
        <p:spPr/>
        <p:txBody>
          <a:bodyPr/>
          <a:lstStyle/>
          <a:p>
            <a:r>
              <a:rPr lang="en-ZA" dirty="0">
                <a:solidFill>
                  <a:prstClr val="white">
                    <a:lumMod val="50000"/>
                  </a:prstClr>
                </a:solidFill>
              </a:rPr>
              <a:t>1</a:t>
            </a:r>
          </a:p>
        </p:txBody>
      </p:sp>
    </p:spTree>
    <p:extLst>
      <p:ext uri="{BB962C8B-B14F-4D97-AF65-F5344CB8AC3E}">
        <p14:creationId xmlns:p14="http://schemas.microsoft.com/office/powerpoint/2010/main" val="2551288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Kogelberg Nature Reserve - Palmiet copyright Scott N Ramsay-73.jpg"/>
          <p:cNvPicPr/>
          <p:nvPr/>
        </p:nvPicPr>
        <p:blipFill>
          <a:blip r:embed="rId2" cstate="screen">
            <a:extLst>
              <a:ext uri="{28A0092B-C50C-407E-A947-70E740481C1C}">
                <a14:useLocalDpi xmlns:a14="http://schemas.microsoft.com/office/drawing/2010/main"/>
              </a:ext>
            </a:extLst>
          </a:blip>
          <a:srcRect/>
          <a:stretch>
            <a:fillRect/>
          </a:stretch>
        </p:blipFill>
        <p:spPr>
          <a:xfrm>
            <a:off x="-1449497" y="-947663"/>
            <a:ext cx="12042906" cy="14858430"/>
          </a:xfrm>
          <a:prstGeom prst="rect">
            <a:avLst/>
          </a:prstGeom>
          <a:ln w="12700">
            <a:miter lim="400000"/>
          </a:ln>
        </p:spPr>
      </p:pic>
      <p:sp>
        <p:nvSpPr>
          <p:cNvPr id="42" name="Shape 42"/>
          <p:cNvSpPr/>
          <p:nvPr/>
        </p:nvSpPr>
        <p:spPr>
          <a:xfrm>
            <a:off x="716834" y="1537166"/>
            <a:ext cx="8686738" cy="405155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marL="241093" indent="-241093" defTabSz="321457">
              <a:lnSpc>
                <a:spcPct val="150000"/>
              </a:lnSpc>
              <a:defRPr sz="1800"/>
            </a:pPr>
            <a:r>
              <a:rPr sz="3164" b="1" kern="0" cap="all" spc="221" dirty="0">
                <a:solidFill>
                  <a:srgbClr val="FFFFFF"/>
                </a:solidFill>
                <a:latin typeface="Calibri" panose="020F0502020204030204" pitchFamily="34" charset="0"/>
                <a:ea typeface="Gotham"/>
                <a:cs typeface="Verdana"/>
                <a:sym typeface="Gotham"/>
              </a:rPr>
              <a:t>SA Vision: </a:t>
            </a:r>
          </a:p>
          <a:p>
            <a:pPr marL="241093" indent="-241093" defTabSz="321457">
              <a:lnSpc>
                <a:spcPct val="150000"/>
              </a:lnSpc>
              <a:defRPr sz="1800"/>
            </a:pPr>
            <a:endParaRPr sz="2601" b="1" kern="0" cap="all" dirty="0">
              <a:solidFill>
                <a:srgbClr val="FFFFFF"/>
              </a:solidFill>
              <a:latin typeface="Gotham"/>
              <a:ea typeface="Gotham"/>
              <a:cs typeface="Gotham"/>
              <a:sym typeface="Gotham"/>
            </a:endParaRPr>
          </a:p>
          <a:p>
            <a:pPr marL="241093" indent="-241093" defTabSz="321457">
              <a:lnSpc>
                <a:spcPct val="120000"/>
              </a:lnSpc>
              <a:defRPr sz="1800"/>
            </a:pPr>
            <a:r>
              <a:rPr sz="3586" b="1" kern="0" dirty="0">
                <a:solidFill>
                  <a:srgbClr val="FFFFFF"/>
                </a:solidFill>
                <a:latin typeface="Calibri" panose="020F0502020204030204" pitchFamily="34" charset="0"/>
                <a:ea typeface="Gotham"/>
                <a:cs typeface="Verdana"/>
                <a:sym typeface="Gotham"/>
              </a:rPr>
              <a:t>“South African biospheres </a:t>
            </a:r>
            <a:r>
              <a:rPr sz="3586" b="1" kern="0" dirty="0" smtClean="0">
                <a:solidFill>
                  <a:srgbClr val="FFFFFF"/>
                </a:solidFill>
                <a:latin typeface="Calibri" panose="020F0502020204030204" pitchFamily="34" charset="0"/>
                <a:ea typeface="Gotham"/>
                <a:cs typeface="Verdana"/>
                <a:sym typeface="Gotham"/>
              </a:rPr>
              <a:t>are</a:t>
            </a:r>
            <a:r>
              <a:rPr lang="en-ZA" sz="3586" b="1" kern="0" dirty="0" smtClean="0">
                <a:solidFill>
                  <a:srgbClr val="FFFFFF"/>
                </a:solidFill>
                <a:latin typeface="Calibri" panose="020F0502020204030204" pitchFamily="34" charset="0"/>
                <a:ea typeface="Gotham"/>
                <a:cs typeface="Verdana"/>
                <a:sym typeface="Gotham"/>
              </a:rPr>
              <a:t> </a:t>
            </a:r>
            <a:r>
              <a:rPr sz="3586" b="1" kern="0" dirty="0" err="1" smtClean="0">
                <a:solidFill>
                  <a:srgbClr val="FFFFFF"/>
                </a:solidFill>
                <a:latin typeface="Calibri" panose="020F0502020204030204" pitchFamily="34" charset="0"/>
                <a:ea typeface="Gotham"/>
                <a:cs typeface="Verdana"/>
                <a:sym typeface="Gotham"/>
              </a:rPr>
              <a:t>specia</a:t>
            </a:r>
            <a:r>
              <a:rPr lang="en-ZA" sz="3586" b="1" kern="0" dirty="0" smtClean="0">
                <a:solidFill>
                  <a:srgbClr val="FFFFFF"/>
                </a:solidFill>
                <a:latin typeface="Calibri" panose="020F0502020204030204" pitchFamily="34" charset="0"/>
                <a:ea typeface="Gotham"/>
                <a:cs typeface="Verdana"/>
                <a:sym typeface="Gotham"/>
              </a:rPr>
              <a:t>l </a:t>
            </a:r>
            <a:r>
              <a:rPr sz="3586" b="1" kern="0" dirty="0" smtClean="0">
                <a:solidFill>
                  <a:srgbClr val="FFFFFF"/>
                </a:solidFill>
                <a:latin typeface="Calibri" panose="020F0502020204030204" pitchFamily="34" charset="0"/>
                <a:ea typeface="Gotham"/>
                <a:cs typeface="Verdana"/>
                <a:sym typeface="Gotham"/>
              </a:rPr>
              <a:t>landscapes </a:t>
            </a:r>
            <a:r>
              <a:rPr sz="3586" b="1" kern="0" dirty="0">
                <a:solidFill>
                  <a:srgbClr val="FFFFFF"/>
                </a:solidFill>
                <a:latin typeface="Calibri" panose="020F0502020204030204" pitchFamily="34" charset="0"/>
                <a:ea typeface="Gotham"/>
                <a:cs typeface="Verdana"/>
                <a:sym typeface="Gotham"/>
              </a:rPr>
              <a:t>where </a:t>
            </a:r>
            <a:r>
              <a:rPr sz="3586" b="1" kern="0" dirty="0" smtClean="0">
                <a:solidFill>
                  <a:srgbClr val="FFFFFF"/>
                </a:solidFill>
                <a:latin typeface="Calibri" panose="020F0502020204030204" pitchFamily="34" charset="0"/>
                <a:ea typeface="Gotham"/>
                <a:cs typeface="Verdana"/>
                <a:sym typeface="Gotham"/>
              </a:rPr>
              <a:t>socio</a:t>
            </a:r>
            <a:r>
              <a:rPr lang="en-ZA" sz="3586" b="1" kern="0" dirty="0" smtClean="0">
                <a:solidFill>
                  <a:srgbClr val="FFFFFF"/>
                </a:solidFill>
                <a:latin typeface="Calibri" panose="020F0502020204030204" pitchFamily="34" charset="0"/>
                <a:ea typeface="Gotham"/>
                <a:cs typeface="Verdana"/>
                <a:sym typeface="Gotham"/>
              </a:rPr>
              <a:t>-</a:t>
            </a:r>
            <a:r>
              <a:rPr sz="3586" b="1" kern="0" dirty="0" smtClean="0">
                <a:solidFill>
                  <a:srgbClr val="FFFFFF"/>
                </a:solidFill>
                <a:latin typeface="Calibri" panose="020F0502020204030204" pitchFamily="34" charset="0"/>
                <a:ea typeface="Gotham"/>
                <a:cs typeface="Verdana"/>
                <a:sym typeface="Gotham"/>
              </a:rPr>
              <a:t>ecological </a:t>
            </a:r>
            <a:r>
              <a:rPr sz="3586" b="1" kern="0" dirty="0">
                <a:solidFill>
                  <a:srgbClr val="FFFFFF"/>
                </a:solidFill>
                <a:latin typeface="Calibri" panose="020F0502020204030204" pitchFamily="34" charset="0"/>
                <a:ea typeface="Gotham"/>
                <a:cs typeface="Verdana"/>
                <a:sym typeface="Gotham"/>
              </a:rPr>
              <a:t>land management </a:t>
            </a:r>
            <a:r>
              <a:rPr sz="3586" b="1" kern="0" dirty="0" smtClean="0">
                <a:solidFill>
                  <a:srgbClr val="FFFFFF"/>
                </a:solidFill>
                <a:latin typeface="Calibri" panose="020F0502020204030204" pitchFamily="34" charset="0"/>
                <a:ea typeface="Gotham"/>
                <a:cs typeface="Verdana"/>
                <a:sym typeface="Gotham"/>
              </a:rPr>
              <a:t>is </a:t>
            </a:r>
            <a:r>
              <a:rPr sz="3586" b="1" kern="0" dirty="0">
                <a:solidFill>
                  <a:srgbClr val="FFFFFF"/>
                </a:solidFill>
                <a:latin typeface="Calibri" panose="020F0502020204030204" pitchFamily="34" charset="0"/>
                <a:ea typeface="Gotham"/>
                <a:cs typeface="Verdana"/>
                <a:sym typeface="Gotham"/>
              </a:rPr>
              <a:t>practised towards a more </a:t>
            </a:r>
          </a:p>
          <a:p>
            <a:pPr marL="241093" indent="-241093" defTabSz="321457">
              <a:lnSpc>
                <a:spcPct val="120000"/>
              </a:lnSpc>
              <a:defRPr sz="1800"/>
            </a:pPr>
            <a:r>
              <a:rPr lang="en-ZA" sz="3586" b="1" kern="0" dirty="0" smtClean="0">
                <a:solidFill>
                  <a:srgbClr val="FFFFFF"/>
                </a:solidFill>
                <a:latin typeface="Calibri" panose="020F0502020204030204" pitchFamily="34" charset="0"/>
                <a:ea typeface="Gotham"/>
                <a:cs typeface="Verdana"/>
                <a:sym typeface="Gotham"/>
              </a:rPr>
              <a:t>   sustainable </a:t>
            </a:r>
            <a:r>
              <a:rPr sz="3586" b="1" kern="0" dirty="0" smtClean="0">
                <a:solidFill>
                  <a:srgbClr val="FFFFFF"/>
                </a:solidFill>
                <a:latin typeface="Calibri" panose="020F0502020204030204" pitchFamily="34" charset="0"/>
                <a:ea typeface="Gotham"/>
                <a:cs typeface="Verdana"/>
                <a:sym typeface="Gotham"/>
              </a:rPr>
              <a:t>future </a:t>
            </a:r>
            <a:r>
              <a:rPr sz="3586" b="1" kern="0" dirty="0">
                <a:solidFill>
                  <a:srgbClr val="FFFFFF"/>
                </a:solidFill>
                <a:latin typeface="Calibri" panose="020F0502020204030204" pitchFamily="34" charset="0"/>
                <a:ea typeface="Gotham"/>
                <a:cs typeface="Verdana"/>
                <a:sym typeface="Gotham"/>
              </a:rPr>
              <a:t>for all”</a:t>
            </a:r>
          </a:p>
        </p:txBody>
      </p:sp>
      <p:sp>
        <p:nvSpPr>
          <p:cNvPr id="43" name="Shape 43"/>
          <p:cNvSpPr/>
          <p:nvPr/>
        </p:nvSpPr>
        <p:spPr>
          <a:xfrm>
            <a:off x="435266" y="1537166"/>
            <a:ext cx="3257154" cy="892969"/>
          </a:xfrm>
          <a:prstGeom prst="rect">
            <a:avLst/>
          </a:prstGeom>
          <a:ln w="63500">
            <a:solidFill>
              <a:srgbClr val="FFFFFF"/>
            </a:solidFill>
            <a:miter lim="400000"/>
          </a:ln>
        </p:spPr>
        <p:txBody>
          <a:bodyPr lIns="0" tIns="0" rIns="0" bIns="0" anchor="ctr"/>
          <a:lstStyle/>
          <a:p>
            <a:pPr algn="ctr" defTabSz="410751">
              <a:defRPr sz="2400"/>
            </a:pPr>
            <a:endParaRPr sz="1687" kern="0">
              <a:solidFill>
                <a:sysClr val="windowText" lastClr="000000"/>
              </a:solidFill>
              <a:sym typeface="Helvetica Light"/>
            </a:endParaRPr>
          </a:p>
        </p:txBody>
      </p:sp>
    </p:spTree>
    <p:extLst>
      <p:ext uri="{BB962C8B-B14F-4D97-AF65-F5344CB8AC3E}">
        <p14:creationId xmlns:p14="http://schemas.microsoft.com/office/powerpoint/2010/main" val="3942155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hape 45"/>
          <p:cNvSpPr>
            <a:spLocks noGrp="1"/>
          </p:cNvSpPr>
          <p:nvPr>
            <p:ph type="title"/>
          </p:nvPr>
        </p:nvSpPr>
        <p:spPr>
          <a:xfrm>
            <a:off x="892969" y="8930"/>
            <a:ext cx="7358063" cy="1518047"/>
          </a:xfrm>
          <a:prstGeom prst="rect">
            <a:avLst/>
          </a:prstGeom>
        </p:spPr>
        <p:txBody>
          <a:bodyPr/>
          <a:lstStyle>
            <a:lvl1pPr algn="l" defTabSz="457200">
              <a:defRPr sz="4400" b="1" cap="all" spc="396">
                <a:latin typeface="Gotham"/>
                <a:ea typeface="Gotham"/>
                <a:cs typeface="Gotham"/>
                <a:sym typeface="Gotham"/>
              </a:defRPr>
            </a:lvl1pPr>
          </a:lstStyle>
          <a:p>
            <a:pPr lvl="0">
              <a:defRPr sz="1800" b="0" cap="none" spc="0"/>
            </a:pPr>
            <a:r>
              <a:rPr sz="3094" spc="278" dirty="0">
                <a:latin typeface="Verdana"/>
                <a:cs typeface="Verdana"/>
              </a:rPr>
              <a:t>Biosphere </a:t>
            </a:r>
            <a:r>
              <a:rPr sz="3094" spc="278" dirty="0" smtClean="0">
                <a:latin typeface="Verdana"/>
                <a:cs typeface="Verdana"/>
              </a:rPr>
              <a:t>Reserves</a:t>
            </a:r>
            <a:endParaRPr sz="3094" spc="278" dirty="0">
              <a:latin typeface="Verdana"/>
              <a:cs typeface="Verdana"/>
            </a:endParaRPr>
          </a:p>
        </p:txBody>
      </p:sp>
      <p:sp>
        <p:nvSpPr>
          <p:cNvPr id="46" name="Shape 46"/>
          <p:cNvSpPr>
            <a:spLocks noGrp="1"/>
          </p:cNvSpPr>
          <p:nvPr>
            <p:ph type="body" idx="1"/>
          </p:nvPr>
        </p:nvSpPr>
        <p:spPr>
          <a:xfrm>
            <a:off x="897401" y="843856"/>
            <a:ext cx="7289904" cy="1315106"/>
          </a:xfrm>
          <a:prstGeom prst="rect">
            <a:avLst/>
          </a:prstGeom>
        </p:spPr>
        <p:txBody>
          <a:bodyPr/>
          <a:lstStyle/>
          <a:p>
            <a:pPr marL="241093" indent="-241093" defTabSz="321457">
              <a:spcBef>
                <a:spcPts val="0"/>
              </a:spcBef>
              <a:buSzTx/>
              <a:buNone/>
              <a:defRPr sz="1800"/>
            </a:pPr>
            <a:r>
              <a:rPr sz="1969" b="1" cap="all" spc="253" dirty="0">
                <a:latin typeface="Verdana"/>
                <a:ea typeface="Gotham"/>
                <a:cs typeface="Verdana"/>
                <a:sym typeface="Gotham"/>
              </a:rPr>
              <a:t>3 Functions:</a:t>
            </a:r>
          </a:p>
          <a:p>
            <a:pPr marL="241093" indent="-241093" defTabSz="321457">
              <a:lnSpc>
                <a:spcPct val="150000"/>
              </a:lnSpc>
              <a:spcBef>
                <a:spcPts val="0"/>
              </a:spcBef>
              <a:buSzTx/>
              <a:buNone/>
              <a:defRPr sz="1800"/>
            </a:pPr>
            <a:endParaRPr sz="1406" dirty="0">
              <a:latin typeface="Gotham Medium"/>
              <a:ea typeface="Gotham Medium"/>
              <a:cs typeface="Gotham Medium"/>
              <a:sym typeface="Gotham Medium"/>
            </a:endParaRPr>
          </a:p>
        </p:txBody>
      </p:sp>
      <p:sp>
        <p:nvSpPr>
          <p:cNvPr id="47" name="Shape 47"/>
          <p:cNvSpPr/>
          <p:nvPr/>
        </p:nvSpPr>
        <p:spPr>
          <a:xfrm>
            <a:off x="4658749" y="5847460"/>
            <a:ext cx="3460884" cy="5480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marL="241093" indent="-241093" algn="ctr" defTabSz="321457">
              <a:lnSpc>
                <a:spcPct val="110000"/>
              </a:lnSpc>
              <a:defRPr sz="1800"/>
            </a:pPr>
            <a:r>
              <a:rPr sz="1406" b="1" kern="0" dirty="0">
                <a:solidFill>
                  <a:sysClr val="windowText" lastClr="000000"/>
                </a:solidFill>
                <a:latin typeface="Verdana"/>
                <a:ea typeface="Gotham Ultra"/>
                <a:cs typeface="Verdana"/>
                <a:sym typeface="Gotham Ultra"/>
              </a:rPr>
              <a:t>Logistics</a:t>
            </a:r>
            <a:r>
              <a:rPr sz="1406" b="1" kern="0" dirty="0">
                <a:solidFill>
                  <a:sysClr val="windowText" lastClr="000000"/>
                </a:solidFill>
                <a:latin typeface="Verdana"/>
                <a:ea typeface="Gotham Medium"/>
                <a:cs typeface="Verdana"/>
                <a:sym typeface="Gotham Medium"/>
              </a:rPr>
              <a:t> – research, monitoring, </a:t>
            </a:r>
          </a:p>
          <a:p>
            <a:pPr marL="241093" indent="-241093" algn="ctr" defTabSz="321457">
              <a:lnSpc>
                <a:spcPct val="110000"/>
              </a:lnSpc>
              <a:defRPr sz="1800"/>
            </a:pPr>
            <a:r>
              <a:rPr sz="1406" b="1" kern="0" dirty="0">
                <a:solidFill>
                  <a:sysClr val="windowText" lastClr="000000"/>
                </a:solidFill>
                <a:latin typeface="Verdana"/>
                <a:ea typeface="Gotham Medium"/>
                <a:cs typeface="Verdana"/>
                <a:sym typeface="Gotham Medium"/>
              </a:rPr>
              <a:t>education, awareness</a:t>
            </a:r>
          </a:p>
        </p:txBody>
      </p:sp>
      <p:sp>
        <p:nvSpPr>
          <p:cNvPr id="48" name="Shape 48"/>
          <p:cNvSpPr/>
          <p:nvPr/>
        </p:nvSpPr>
        <p:spPr>
          <a:xfrm>
            <a:off x="3036290" y="3318320"/>
            <a:ext cx="3044103" cy="5480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marL="241093" indent="-241093" defTabSz="321457">
              <a:lnSpc>
                <a:spcPct val="110000"/>
              </a:lnSpc>
              <a:defRPr sz="1800"/>
            </a:pPr>
            <a:r>
              <a:rPr sz="1406" b="1" kern="0" dirty="0">
                <a:solidFill>
                  <a:sysClr val="windowText" lastClr="000000"/>
                </a:solidFill>
                <a:latin typeface="Verdana"/>
                <a:ea typeface="Gotham Medium"/>
                <a:cs typeface="Verdana"/>
                <a:sym typeface="Gotham Medium"/>
              </a:rPr>
              <a:t>Conservation of biodiversity, </a:t>
            </a:r>
            <a:br>
              <a:rPr sz="1406" b="1" kern="0" dirty="0">
                <a:solidFill>
                  <a:sysClr val="windowText" lastClr="000000"/>
                </a:solidFill>
                <a:latin typeface="Verdana"/>
                <a:ea typeface="Gotham Medium"/>
                <a:cs typeface="Verdana"/>
                <a:sym typeface="Gotham Medium"/>
              </a:rPr>
            </a:br>
            <a:r>
              <a:rPr sz="1406" b="1" kern="0" dirty="0">
                <a:solidFill>
                  <a:sysClr val="windowText" lastClr="000000"/>
                </a:solidFill>
                <a:latin typeface="Verdana"/>
                <a:ea typeface="Gotham Medium"/>
                <a:cs typeface="Verdana"/>
                <a:sym typeface="Gotham Medium"/>
              </a:rPr>
              <a:t>ecological processes</a:t>
            </a:r>
          </a:p>
        </p:txBody>
      </p:sp>
      <p:sp>
        <p:nvSpPr>
          <p:cNvPr id="49" name="Shape 49"/>
          <p:cNvSpPr/>
          <p:nvPr/>
        </p:nvSpPr>
        <p:spPr>
          <a:xfrm>
            <a:off x="1189765" y="5802811"/>
            <a:ext cx="2407711" cy="5480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marL="241093" indent="-241093" algn="ctr" defTabSz="321457">
              <a:lnSpc>
                <a:spcPct val="110000"/>
              </a:lnSpc>
              <a:defRPr sz="1800"/>
            </a:pPr>
            <a:r>
              <a:rPr sz="1406" b="1" kern="0" dirty="0">
                <a:solidFill>
                  <a:sysClr val="windowText" lastClr="000000"/>
                </a:solidFill>
                <a:latin typeface="Verdana"/>
                <a:ea typeface="Gotham Ultra"/>
                <a:cs typeface="Verdana"/>
                <a:sym typeface="Gotham Ultra"/>
              </a:rPr>
              <a:t>Sustainable</a:t>
            </a:r>
            <a:r>
              <a:rPr sz="1406" b="1" kern="0" dirty="0">
                <a:solidFill>
                  <a:sysClr val="windowText" lastClr="000000"/>
                </a:solidFill>
                <a:latin typeface="Verdana"/>
                <a:ea typeface="Gotham Medium"/>
                <a:cs typeface="Verdana"/>
                <a:sym typeface="Gotham Medium"/>
              </a:rPr>
              <a:t> socio-</a:t>
            </a:r>
          </a:p>
          <a:p>
            <a:pPr marL="241093" indent="-241093" algn="ctr" defTabSz="321457">
              <a:lnSpc>
                <a:spcPct val="110000"/>
              </a:lnSpc>
              <a:defRPr sz="1800"/>
            </a:pPr>
            <a:r>
              <a:rPr sz="1406" b="1" kern="0" dirty="0">
                <a:solidFill>
                  <a:sysClr val="windowText" lastClr="000000"/>
                </a:solidFill>
                <a:latin typeface="Verdana"/>
                <a:ea typeface="Gotham Medium"/>
                <a:cs typeface="Verdana"/>
                <a:sym typeface="Gotham Medium"/>
              </a:rPr>
              <a:t>economic </a:t>
            </a:r>
            <a:r>
              <a:rPr sz="1406" b="1" kern="0" dirty="0">
                <a:solidFill>
                  <a:sysClr val="windowText" lastClr="000000"/>
                </a:solidFill>
                <a:latin typeface="Verdana"/>
                <a:ea typeface="Gotham Ultra"/>
                <a:cs typeface="Verdana"/>
                <a:sym typeface="Gotham Ultra"/>
              </a:rPr>
              <a:t>development</a:t>
            </a:r>
          </a:p>
        </p:txBody>
      </p:sp>
      <p:pic>
        <p:nvPicPr>
          <p:cNvPr id="50" name="pasted-image.pdf"/>
          <p:cNvPicPr/>
          <p:nvPr/>
        </p:nvPicPr>
        <p:blipFill>
          <a:blip r:embed="rId2">
            <a:extLst/>
          </a:blip>
          <a:stretch>
            <a:fillRect/>
          </a:stretch>
        </p:blipFill>
        <p:spPr>
          <a:xfrm>
            <a:off x="1079160" y="3388771"/>
            <a:ext cx="2628923" cy="2628923"/>
          </a:xfrm>
          <a:prstGeom prst="rect">
            <a:avLst/>
          </a:prstGeom>
          <a:ln w="12700">
            <a:miter lim="400000"/>
          </a:ln>
        </p:spPr>
      </p:pic>
      <p:pic>
        <p:nvPicPr>
          <p:cNvPr id="51" name="pasted-image.pdf"/>
          <p:cNvPicPr/>
          <p:nvPr/>
        </p:nvPicPr>
        <p:blipFill>
          <a:blip r:embed="rId3">
            <a:extLst/>
          </a:blip>
          <a:stretch>
            <a:fillRect/>
          </a:stretch>
        </p:blipFill>
        <p:spPr>
          <a:xfrm>
            <a:off x="3217893" y="966089"/>
            <a:ext cx="2708215" cy="2708215"/>
          </a:xfrm>
          <a:prstGeom prst="rect">
            <a:avLst/>
          </a:prstGeom>
          <a:ln w="12700">
            <a:miter lim="400000"/>
          </a:ln>
        </p:spPr>
      </p:pic>
      <p:pic>
        <p:nvPicPr>
          <p:cNvPr id="52" name="pasted-image.pdf"/>
          <p:cNvPicPr/>
          <p:nvPr/>
        </p:nvPicPr>
        <p:blipFill>
          <a:blip r:embed="rId4">
            <a:extLst/>
          </a:blip>
          <a:stretch>
            <a:fillRect/>
          </a:stretch>
        </p:blipFill>
        <p:spPr>
          <a:xfrm>
            <a:off x="5168955" y="3388771"/>
            <a:ext cx="2628924" cy="2628923"/>
          </a:xfrm>
          <a:prstGeom prst="rect">
            <a:avLst/>
          </a:prstGeom>
          <a:ln w="12700">
            <a:miter lim="400000"/>
          </a:ln>
        </p:spPr>
      </p:pic>
    </p:spTree>
    <p:extLst>
      <p:ext uri="{BB962C8B-B14F-4D97-AF65-F5344CB8AC3E}">
        <p14:creationId xmlns:p14="http://schemas.microsoft.com/office/powerpoint/2010/main" val="1499982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asted-image.pdf"/>
          <p:cNvPicPr/>
          <p:nvPr/>
        </p:nvPicPr>
        <p:blipFill>
          <a:blip r:embed="rId2">
            <a:extLst/>
          </a:blip>
          <a:stretch>
            <a:fillRect/>
          </a:stretch>
        </p:blipFill>
        <p:spPr>
          <a:xfrm>
            <a:off x="1672065" y="473274"/>
            <a:ext cx="7246770" cy="6447234"/>
          </a:xfrm>
          <a:prstGeom prst="rect">
            <a:avLst/>
          </a:prstGeom>
          <a:ln w="12700">
            <a:miter lim="400000"/>
          </a:ln>
        </p:spPr>
      </p:pic>
      <p:pic>
        <p:nvPicPr>
          <p:cNvPr id="55" name="pasted-image.pdf"/>
          <p:cNvPicPr/>
          <p:nvPr/>
        </p:nvPicPr>
        <p:blipFill>
          <a:blip r:embed="rId3" cstate="screen">
            <a:extLst>
              <a:ext uri="{28A0092B-C50C-407E-A947-70E740481C1C}">
                <a14:useLocalDpi xmlns:a14="http://schemas.microsoft.com/office/drawing/2010/main"/>
              </a:ext>
            </a:extLst>
          </a:blip>
          <a:stretch>
            <a:fillRect/>
          </a:stretch>
        </p:blipFill>
        <p:spPr>
          <a:xfrm>
            <a:off x="250031" y="257548"/>
            <a:ext cx="2256072" cy="2256072"/>
          </a:xfrm>
          <a:prstGeom prst="rect">
            <a:avLst/>
          </a:prstGeom>
          <a:ln w="12700">
            <a:miter lim="400000"/>
          </a:ln>
        </p:spPr>
      </p:pic>
      <p:pic>
        <p:nvPicPr>
          <p:cNvPr id="56" name="pasted-image.pdf"/>
          <p:cNvPicPr/>
          <p:nvPr/>
        </p:nvPicPr>
        <p:blipFill>
          <a:blip r:embed="rId4" cstate="screen">
            <a:extLst>
              <a:ext uri="{28A0092B-C50C-407E-A947-70E740481C1C}">
                <a14:useLocalDpi xmlns:a14="http://schemas.microsoft.com/office/drawing/2010/main"/>
              </a:ext>
            </a:extLst>
          </a:blip>
          <a:stretch>
            <a:fillRect/>
          </a:stretch>
        </p:blipFill>
        <p:spPr>
          <a:xfrm>
            <a:off x="551676" y="359702"/>
            <a:ext cx="1652782" cy="1128855"/>
          </a:xfrm>
          <a:prstGeom prst="rect">
            <a:avLst/>
          </a:prstGeom>
          <a:ln w="12700">
            <a:miter lim="400000"/>
          </a:ln>
        </p:spPr>
      </p:pic>
    </p:spTree>
    <p:extLst>
      <p:ext uri="{BB962C8B-B14F-4D97-AF65-F5344CB8AC3E}">
        <p14:creationId xmlns:p14="http://schemas.microsoft.com/office/powerpoint/2010/main" val="182183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457" y="9026"/>
            <a:ext cx="4198513" cy="314888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3979" y="5714"/>
            <a:ext cx="4202929" cy="3152197"/>
          </a:xfrm>
          <a:prstGeom prst="rect">
            <a:avLst/>
          </a:prstGeom>
        </p:spPr>
      </p:pic>
      <p:sp>
        <p:nvSpPr>
          <p:cNvPr id="4" name="TextBox 3"/>
          <p:cNvSpPr txBox="1"/>
          <p:nvPr/>
        </p:nvSpPr>
        <p:spPr>
          <a:xfrm>
            <a:off x="978794" y="2977607"/>
            <a:ext cx="7675809" cy="47346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defTabSz="584200" rtl="0" fontAlgn="auto" latinLnBrk="1" hangingPunct="0">
              <a:lnSpc>
                <a:spcPct val="150000"/>
              </a:lnSpc>
              <a:spcBef>
                <a:spcPts val="0"/>
              </a:spcBef>
              <a:spcAft>
                <a:spcPts val="0"/>
              </a:spcAft>
              <a:buClrTx/>
              <a:buSzTx/>
              <a:tabLst/>
            </a:pPr>
            <a:r>
              <a:rPr lang="en-ZA" sz="2800" b="1" dirty="0" smtClean="0">
                <a:solidFill>
                  <a:srgbClr val="000000"/>
                </a:solidFill>
                <a:sym typeface="Helvetica Light"/>
              </a:rPr>
              <a:t>Buffer Zones</a:t>
            </a:r>
          </a:p>
          <a:p>
            <a:pPr marL="285750" marR="0" indent="-285750" defTabSz="584200" rtl="0" fontAlgn="auto" latinLnBrk="1" hangingPunct="0">
              <a:lnSpc>
                <a:spcPct val="150000"/>
              </a:lnSpc>
              <a:spcBef>
                <a:spcPts val="0"/>
              </a:spcBef>
              <a:spcAft>
                <a:spcPts val="0"/>
              </a:spcAft>
              <a:buClrTx/>
              <a:buSzTx/>
              <a:buFont typeface="Wingdings" panose="05000000000000000000" pitchFamily="2" charset="2"/>
              <a:buChar char="§"/>
              <a:tabLst/>
            </a:pPr>
            <a:r>
              <a:rPr lang="en-ZA" dirty="0" smtClean="0">
                <a:solidFill>
                  <a:srgbClr val="000000"/>
                </a:solidFill>
                <a:sym typeface="Helvetica Light"/>
              </a:rPr>
              <a:t>Contiguous with, or surrounding the core area</a:t>
            </a:r>
          </a:p>
          <a:p>
            <a:pPr marL="285750" marR="0" indent="-285750" defTabSz="584200" rtl="0" fontAlgn="auto" latinLnBrk="1" hangingPunct="0">
              <a:lnSpc>
                <a:spcPct val="150000"/>
              </a:lnSpc>
              <a:spcBef>
                <a:spcPts val="0"/>
              </a:spcBef>
              <a:spcAft>
                <a:spcPts val="0"/>
              </a:spcAft>
              <a:buClrTx/>
              <a:buSzTx/>
              <a:buFont typeface="Wingdings" panose="05000000000000000000" pitchFamily="2" charset="2"/>
              <a:buChar char="§"/>
              <a:tabLst/>
            </a:pPr>
            <a:r>
              <a:rPr kumimoji="0" lang="en-ZA" b="0" i="0" u="none" strike="noStrike" cap="none" spc="0" normalizeH="0" baseline="0" dirty="0" smtClean="0">
                <a:ln>
                  <a:noFill/>
                </a:ln>
                <a:solidFill>
                  <a:srgbClr val="000000"/>
                </a:solidFill>
                <a:effectLst/>
                <a:uFillTx/>
                <a:sym typeface="Helvetica Light"/>
              </a:rPr>
              <a:t>Activities</a:t>
            </a:r>
            <a:r>
              <a:rPr kumimoji="0" lang="en-ZA" b="0" i="0" u="none" strike="noStrike" cap="none" spc="0" normalizeH="0" dirty="0" smtClean="0">
                <a:ln>
                  <a:noFill/>
                </a:ln>
                <a:solidFill>
                  <a:srgbClr val="000000"/>
                </a:solidFill>
                <a:effectLst/>
                <a:uFillTx/>
                <a:sym typeface="Helvetica Light"/>
              </a:rPr>
              <a:t> compatible with sound ecological practices of the core area</a:t>
            </a:r>
          </a:p>
          <a:p>
            <a:pPr marL="285750" marR="0" indent="-285750" defTabSz="584200" rtl="0" fontAlgn="auto" latinLnBrk="1" hangingPunct="0">
              <a:lnSpc>
                <a:spcPct val="150000"/>
              </a:lnSpc>
              <a:spcBef>
                <a:spcPts val="0"/>
              </a:spcBef>
              <a:spcAft>
                <a:spcPts val="0"/>
              </a:spcAft>
              <a:buClrTx/>
              <a:buSzTx/>
              <a:buFont typeface="Wingdings" panose="05000000000000000000" pitchFamily="2" charset="2"/>
              <a:buChar char="§"/>
              <a:tabLst/>
            </a:pPr>
            <a:r>
              <a:rPr lang="en-ZA" dirty="0" smtClean="0">
                <a:solidFill>
                  <a:srgbClr val="000000"/>
                </a:solidFill>
                <a:sym typeface="Helvetica Light"/>
              </a:rPr>
              <a:t>Clearly delineated</a:t>
            </a:r>
          </a:p>
          <a:p>
            <a:pPr marL="285750" marR="0" indent="-285750" defTabSz="584200" rtl="0" fontAlgn="auto" latinLnBrk="1" hangingPunct="0">
              <a:lnSpc>
                <a:spcPct val="150000"/>
              </a:lnSpc>
              <a:spcBef>
                <a:spcPts val="0"/>
              </a:spcBef>
              <a:spcAft>
                <a:spcPts val="0"/>
              </a:spcAft>
              <a:buClrTx/>
              <a:buSzTx/>
              <a:buFont typeface="Wingdings" panose="05000000000000000000" pitchFamily="2" charset="2"/>
              <a:buChar char="§"/>
              <a:tabLst/>
            </a:pPr>
            <a:r>
              <a:rPr lang="en-ZA" dirty="0" smtClean="0">
                <a:solidFill>
                  <a:srgbClr val="000000"/>
                </a:solidFill>
                <a:sym typeface="Helvetica Light"/>
              </a:rPr>
              <a:t>Not necessarily statutory protected status</a:t>
            </a:r>
          </a:p>
          <a:p>
            <a:pPr marL="285750" marR="0" indent="-285750" defTabSz="584200" rtl="0" fontAlgn="auto" latinLnBrk="1" hangingPunct="0">
              <a:lnSpc>
                <a:spcPct val="150000"/>
              </a:lnSpc>
              <a:spcBef>
                <a:spcPts val="0"/>
              </a:spcBef>
              <a:spcAft>
                <a:spcPts val="0"/>
              </a:spcAft>
              <a:buClrTx/>
              <a:buSzTx/>
              <a:buFont typeface="Wingdings" panose="05000000000000000000" pitchFamily="2" charset="2"/>
              <a:buChar char="§"/>
              <a:tabLst/>
            </a:pPr>
            <a:r>
              <a:rPr lang="en-ZA" dirty="0" smtClean="0">
                <a:solidFill>
                  <a:srgbClr val="000000"/>
                </a:solidFill>
                <a:sym typeface="Helvetica Light"/>
              </a:rPr>
              <a:t>Could be used to ensure landscape connectivity</a:t>
            </a:r>
          </a:p>
          <a:p>
            <a:pPr marL="285750" marR="0" indent="-285750" defTabSz="584200" rtl="0" fontAlgn="auto" latinLnBrk="1" hangingPunct="0">
              <a:lnSpc>
                <a:spcPct val="150000"/>
              </a:lnSpc>
              <a:spcBef>
                <a:spcPts val="0"/>
              </a:spcBef>
              <a:spcAft>
                <a:spcPts val="0"/>
              </a:spcAft>
              <a:buClrTx/>
              <a:buSzTx/>
              <a:buFont typeface="Wingdings" panose="05000000000000000000" pitchFamily="2" charset="2"/>
              <a:buChar char="§"/>
              <a:tabLst/>
            </a:pPr>
            <a:r>
              <a:rPr lang="en-ZA" dirty="0" smtClean="0">
                <a:solidFill>
                  <a:srgbClr val="000000"/>
                </a:solidFill>
                <a:sym typeface="Helvetica Light"/>
              </a:rPr>
              <a:t>Could include human activities (Biosphere Handbook 2007 p. 34, 35)</a:t>
            </a:r>
          </a:p>
          <a:p>
            <a:pPr marL="285750" marR="0" indent="-285750" defTabSz="584200" rtl="0" fontAlgn="auto" latinLnBrk="1" hangingPunct="0">
              <a:lnSpc>
                <a:spcPct val="150000"/>
              </a:lnSpc>
              <a:spcBef>
                <a:spcPts val="0"/>
              </a:spcBef>
              <a:spcAft>
                <a:spcPts val="0"/>
              </a:spcAft>
              <a:buClrTx/>
              <a:buSzTx/>
              <a:buFont typeface="Wingdings" panose="05000000000000000000" pitchFamily="2" charset="2"/>
              <a:buChar char="§"/>
              <a:tabLst/>
            </a:pPr>
            <a:r>
              <a:rPr lang="en-ZA" dirty="0" smtClean="0">
                <a:solidFill>
                  <a:srgbClr val="000000"/>
                </a:solidFill>
                <a:sym typeface="Helvetica Light"/>
              </a:rPr>
              <a:t>Rationale for existence to be explained in nomination</a:t>
            </a:r>
          </a:p>
          <a:p>
            <a:pPr marL="285750" marR="0" indent="-285750" defTabSz="584200" rtl="0" fontAlgn="auto" latinLnBrk="1" hangingPunct="0">
              <a:lnSpc>
                <a:spcPct val="150000"/>
              </a:lnSpc>
              <a:spcBef>
                <a:spcPts val="0"/>
              </a:spcBef>
              <a:spcAft>
                <a:spcPts val="0"/>
              </a:spcAft>
              <a:buClrTx/>
              <a:buSzTx/>
              <a:buFont typeface="Wingdings" panose="05000000000000000000" pitchFamily="2" charset="2"/>
              <a:buChar char="§"/>
              <a:tabLst/>
            </a:pPr>
            <a:endParaRPr kumimoji="0" lang="en-ZA" b="0" i="0" u="none" strike="noStrike" cap="none" spc="0" normalizeH="0" dirty="0" smtClean="0">
              <a:ln>
                <a:noFill/>
              </a:ln>
              <a:solidFill>
                <a:srgbClr val="000000"/>
              </a:solidFill>
              <a:effectLst/>
              <a:uFillTx/>
              <a:sym typeface="Helvetica Light"/>
            </a:endParaRPr>
          </a:p>
          <a:p>
            <a:pPr marL="285750" marR="0" indent="-285750" defTabSz="584200" rtl="0" fontAlgn="auto" latinLnBrk="1" hangingPunct="0">
              <a:lnSpc>
                <a:spcPct val="150000"/>
              </a:lnSpc>
              <a:spcBef>
                <a:spcPts val="0"/>
              </a:spcBef>
              <a:spcAft>
                <a:spcPts val="0"/>
              </a:spcAft>
              <a:buClrTx/>
              <a:buSzTx/>
              <a:buFont typeface="Wingdings" panose="05000000000000000000" pitchFamily="2" charset="2"/>
              <a:buChar char="§"/>
              <a:tabLst/>
            </a:pPr>
            <a:endParaRPr kumimoji="0" lang="en-ZA" b="0" i="0" u="none" strike="noStrike" cap="none" spc="0" normalizeH="0" dirty="0" smtClean="0">
              <a:ln>
                <a:noFill/>
              </a:ln>
              <a:solidFill>
                <a:srgbClr val="000000"/>
              </a:solidFill>
              <a:effectLst/>
              <a:uFillTx/>
              <a:sym typeface="Helvetica Light"/>
            </a:endParaRPr>
          </a:p>
          <a:p>
            <a:pPr marL="285750" marR="0" indent="-285750" defTabSz="584200" rtl="0" fontAlgn="auto" latinLnBrk="1" hangingPunct="0">
              <a:lnSpc>
                <a:spcPct val="100000"/>
              </a:lnSpc>
              <a:spcBef>
                <a:spcPts val="0"/>
              </a:spcBef>
              <a:spcAft>
                <a:spcPts val="0"/>
              </a:spcAft>
              <a:buClrTx/>
              <a:buSzTx/>
              <a:buFont typeface="Wingdings" panose="05000000000000000000" pitchFamily="2" charset="2"/>
              <a:buChar char="§"/>
              <a:tabLst/>
            </a:pPr>
            <a:endParaRPr kumimoji="0" lang="en-GB" sz="16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7643462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asted-image.pdf"/>
          <p:cNvPicPr/>
          <p:nvPr/>
        </p:nvPicPr>
        <p:blipFill>
          <a:blip r:embed="rId2">
            <a:extLst/>
          </a:blip>
          <a:stretch>
            <a:fillRect/>
          </a:stretch>
        </p:blipFill>
        <p:spPr>
          <a:xfrm>
            <a:off x="-151805" y="-8926"/>
            <a:ext cx="11001379" cy="6875851"/>
          </a:xfrm>
          <a:prstGeom prst="rect">
            <a:avLst/>
          </a:prstGeom>
          <a:ln w="12700">
            <a:miter lim="400000"/>
          </a:ln>
        </p:spPr>
      </p:pic>
      <p:sp>
        <p:nvSpPr>
          <p:cNvPr id="65" name="Shape 65"/>
          <p:cNvSpPr/>
          <p:nvPr/>
        </p:nvSpPr>
        <p:spPr>
          <a:xfrm>
            <a:off x="901899" y="896579"/>
            <a:ext cx="7340203" cy="5442017"/>
          </a:xfrm>
          <a:prstGeom prst="rect">
            <a:avLst/>
          </a:prstGeom>
          <a:solidFill>
            <a:srgbClr val="FFFFFF"/>
          </a:solidFill>
          <a:ln w="12700">
            <a:miter lim="400000"/>
          </a:ln>
        </p:spPr>
        <p:txBody>
          <a:bodyPr lIns="0" tIns="0" rIns="0" bIns="0" anchor="ctr"/>
          <a:lstStyle/>
          <a:p>
            <a:pPr algn="ctr" defTabSz="410751">
              <a:defRPr sz="2400"/>
            </a:pPr>
            <a:endParaRPr sz="1687" kern="0">
              <a:solidFill>
                <a:sysClr val="windowText" lastClr="000000"/>
              </a:solidFill>
              <a:sym typeface="Helvetica Light"/>
            </a:endParaRPr>
          </a:p>
        </p:txBody>
      </p:sp>
      <p:sp>
        <p:nvSpPr>
          <p:cNvPr id="66" name="Shape 66"/>
          <p:cNvSpPr>
            <a:spLocks noGrp="1"/>
          </p:cNvSpPr>
          <p:nvPr>
            <p:ph type="title"/>
          </p:nvPr>
        </p:nvSpPr>
        <p:spPr>
          <a:xfrm>
            <a:off x="1293566" y="1143000"/>
            <a:ext cx="7358063" cy="1518047"/>
          </a:xfrm>
          <a:prstGeom prst="rect">
            <a:avLst/>
          </a:prstGeom>
        </p:spPr>
        <p:txBody>
          <a:bodyPr/>
          <a:lstStyle/>
          <a:p>
            <a:pPr algn="l" defTabSz="321457">
              <a:defRPr sz="1800"/>
            </a:pPr>
            <a:r>
              <a:rPr sz="3094" b="1" cap="all" spc="278" dirty="0">
                <a:latin typeface="Verdana"/>
                <a:ea typeface="Gotham"/>
                <a:cs typeface="Verdana"/>
                <a:sym typeface="Gotham"/>
              </a:rPr>
              <a:t>Value of </a:t>
            </a:r>
          </a:p>
          <a:p>
            <a:pPr algn="l" defTabSz="321457">
              <a:defRPr sz="1800"/>
            </a:pPr>
            <a:r>
              <a:rPr sz="3094" b="1" cap="all" spc="278" dirty="0">
                <a:latin typeface="Verdana"/>
                <a:ea typeface="Gotham"/>
                <a:cs typeface="Verdana"/>
                <a:sym typeface="Gotham"/>
              </a:rPr>
              <a:t>Biosphere Reserves </a:t>
            </a:r>
          </a:p>
        </p:txBody>
      </p:sp>
      <p:sp>
        <p:nvSpPr>
          <p:cNvPr id="67" name="Shape 67"/>
          <p:cNvSpPr/>
          <p:nvPr/>
        </p:nvSpPr>
        <p:spPr>
          <a:xfrm>
            <a:off x="1218658" y="2473523"/>
            <a:ext cx="6706685" cy="343154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marL="363538" indent="-269875" defTabSz="167157">
              <a:lnSpc>
                <a:spcPct val="150000"/>
              </a:lnSpc>
              <a:buSzPct val="100000"/>
              <a:buFontTx/>
              <a:buChar char="•"/>
              <a:defRPr sz="1800"/>
            </a:pPr>
            <a:r>
              <a:rPr sz="1600" kern="0" dirty="0">
                <a:solidFill>
                  <a:sysClr val="windowText" lastClr="000000"/>
                </a:solidFill>
                <a:latin typeface="Verdana"/>
                <a:ea typeface="Gotham Medium"/>
                <a:cs typeface="Verdana"/>
                <a:sym typeface="Gotham Medium"/>
              </a:rPr>
              <a:t>International recognition through UNESCO MAB</a:t>
            </a:r>
          </a:p>
          <a:p>
            <a:pPr marL="363538" indent="-269875" defTabSz="167157">
              <a:lnSpc>
                <a:spcPct val="150000"/>
              </a:lnSpc>
              <a:buSzPct val="100000"/>
              <a:buFontTx/>
              <a:buChar char="•"/>
              <a:defRPr sz="1800"/>
            </a:pPr>
            <a:r>
              <a:rPr sz="1600" kern="0" dirty="0">
                <a:solidFill>
                  <a:sysClr val="windowText" lastClr="000000"/>
                </a:solidFill>
                <a:latin typeface="Verdana"/>
                <a:ea typeface="Gotham Medium"/>
                <a:cs typeface="Verdana"/>
                <a:sym typeface="Gotham Medium"/>
              </a:rPr>
              <a:t>Aligned to national government outcomes and NDP</a:t>
            </a:r>
          </a:p>
          <a:p>
            <a:pPr marL="363538" indent="-269875" defTabSz="167157">
              <a:lnSpc>
                <a:spcPct val="150000"/>
              </a:lnSpc>
              <a:buSzPct val="100000"/>
              <a:buFontTx/>
              <a:buChar char="•"/>
              <a:defRPr sz="1800"/>
            </a:pPr>
            <a:r>
              <a:rPr sz="1600" kern="0" dirty="0">
                <a:solidFill>
                  <a:sysClr val="windowText" lastClr="000000"/>
                </a:solidFill>
                <a:latin typeface="Verdana"/>
                <a:ea typeface="Gotham Medium"/>
                <a:cs typeface="Verdana"/>
                <a:sym typeface="Gotham Medium"/>
              </a:rPr>
              <a:t>Mobilise stakeholders around a shared long-term vision</a:t>
            </a:r>
          </a:p>
          <a:p>
            <a:pPr marL="363538" indent="-269875" defTabSz="167157">
              <a:lnSpc>
                <a:spcPct val="150000"/>
              </a:lnSpc>
              <a:buSzPct val="100000"/>
              <a:buFontTx/>
              <a:buChar char="•"/>
              <a:defRPr sz="1800"/>
            </a:pPr>
            <a:r>
              <a:rPr sz="1600" kern="0" dirty="0">
                <a:solidFill>
                  <a:sysClr val="windowText" lastClr="000000"/>
                </a:solidFill>
                <a:latin typeface="Verdana"/>
                <a:ea typeface="Gotham Medium"/>
                <a:cs typeface="Verdana"/>
                <a:sym typeface="Gotham Medium"/>
              </a:rPr>
              <a:t>Beneficial partners in social responsibility programs; sustainable </a:t>
            </a:r>
            <a:r>
              <a:rPr sz="1600" kern="0" dirty="0" smtClean="0">
                <a:solidFill>
                  <a:sysClr val="windowText" lastClr="000000"/>
                </a:solidFill>
                <a:latin typeface="Verdana"/>
                <a:ea typeface="Gotham Medium"/>
                <a:cs typeface="Verdana"/>
                <a:sym typeface="Gotham Medium"/>
              </a:rPr>
              <a:t>development</a:t>
            </a:r>
            <a:r>
              <a:rPr lang="en-ZA" sz="1600" kern="0" dirty="0" smtClean="0">
                <a:solidFill>
                  <a:sysClr val="windowText" lastClr="000000"/>
                </a:solidFill>
                <a:latin typeface="Verdana"/>
                <a:ea typeface="Gotham Medium"/>
                <a:cs typeface="Verdana"/>
                <a:sym typeface="Gotham Medium"/>
              </a:rPr>
              <a:t> (SDGs)</a:t>
            </a:r>
            <a:r>
              <a:rPr sz="1600" kern="0" dirty="0" smtClean="0">
                <a:solidFill>
                  <a:sysClr val="windowText" lastClr="000000"/>
                </a:solidFill>
                <a:latin typeface="Verdana"/>
                <a:ea typeface="Gotham Medium"/>
                <a:cs typeface="Verdana"/>
                <a:sym typeface="Gotham Medium"/>
              </a:rPr>
              <a:t>; </a:t>
            </a:r>
            <a:r>
              <a:rPr sz="1600" kern="0" dirty="0">
                <a:solidFill>
                  <a:sysClr val="windowText" lastClr="000000"/>
                </a:solidFill>
                <a:latin typeface="Verdana"/>
                <a:ea typeface="Gotham Medium"/>
                <a:cs typeface="Verdana"/>
                <a:sym typeface="Gotham Medium"/>
              </a:rPr>
              <a:t>climate challenges; awareness raising </a:t>
            </a:r>
          </a:p>
          <a:p>
            <a:pPr marL="363538" indent="-269875" defTabSz="167157">
              <a:lnSpc>
                <a:spcPct val="150000"/>
              </a:lnSpc>
              <a:buSzPct val="100000"/>
              <a:buFontTx/>
              <a:buChar char="•"/>
              <a:defRPr sz="1800"/>
            </a:pPr>
            <a:r>
              <a:rPr sz="1600" kern="0" dirty="0">
                <a:solidFill>
                  <a:sysClr val="windowText" lastClr="000000"/>
                </a:solidFill>
                <a:latin typeface="Verdana"/>
                <a:ea typeface="Gotham Medium"/>
                <a:cs typeface="Verdana"/>
                <a:sym typeface="Gotham Medium"/>
              </a:rPr>
              <a:t>Provide guidelines for spatial planning, land development, and land use management </a:t>
            </a:r>
            <a:r>
              <a:rPr sz="1600" kern="0" dirty="0" smtClean="0">
                <a:solidFill>
                  <a:sysClr val="windowText" lastClr="000000"/>
                </a:solidFill>
                <a:latin typeface="Verdana"/>
                <a:ea typeface="Gotham Medium"/>
                <a:cs typeface="Verdana"/>
                <a:sym typeface="Gotham Medium"/>
              </a:rPr>
              <a:t>through</a:t>
            </a:r>
            <a:r>
              <a:rPr lang="en-ZA" sz="1600" kern="0" dirty="0" smtClean="0">
                <a:solidFill>
                  <a:sysClr val="windowText" lastClr="000000"/>
                </a:solidFill>
                <a:latin typeface="Verdana"/>
                <a:ea typeface="Gotham Medium"/>
                <a:cs typeface="Verdana"/>
                <a:sym typeface="Gotham Medium"/>
              </a:rPr>
              <a:t> municipal and</a:t>
            </a:r>
            <a:r>
              <a:rPr sz="1600" kern="0" dirty="0" smtClean="0">
                <a:solidFill>
                  <a:sysClr val="windowText" lastClr="000000"/>
                </a:solidFill>
                <a:latin typeface="Verdana"/>
                <a:ea typeface="Gotham Medium"/>
                <a:cs typeface="Verdana"/>
                <a:sym typeface="Gotham Medium"/>
              </a:rPr>
              <a:t> </a:t>
            </a:r>
            <a:r>
              <a:rPr sz="1600" kern="0" dirty="0">
                <a:solidFill>
                  <a:sysClr val="windowText" lastClr="000000"/>
                </a:solidFill>
                <a:latin typeface="Verdana"/>
                <a:ea typeface="Gotham Medium"/>
                <a:cs typeface="Verdana"/>
                <a:sym typeface="Gotham Medium"/>
              </a:rPr>
              <a:t>regional </a:t>
            </a:r>
            <a:r>
              <a:rPr sz="1600" kern="0" dirty="0" smtClean="0">
                <a:solidFill>
                  <a:sysClr val="windowText" lastClr="000000"/>
                </a:solidFill>
                <a:latin typeface="Verdana"/>
                <a:ea typeface="Gotham Medium"/>
                <a:cs typeface="Verdana"/>
                <a:sym typeface="Gotham Medium"/>
              </a:rPr>
              <a:t>SDFs</a:t>
            </a:r>
            <a:endParaRPr sz="1600" kern="0" dirty="0">
              <a:solidFill>
                <a:sysClr val="windowText" lastClr="000000"/>
              </a:solidFill>
              <a:latin typeface="Verdana"/>
              <a:ea typeface="Gotham Medium"/>
              <a:cs typeface="Verdana"/>
              <a:sym typeface="Gotham Medium"/>
            </a:endParaRPr>
          </a:p>
        </p:txBody>
      </p:sp>
    </p:spTree>
    <p:extLst>
      <p:ext uri="{BB962C8B-B14F-4D97-AF65-F5344CB8AC3E}">
        <p14:creationId xmlns:p14="http://schemas.microsoft.com/office/powerpoint/2010/main" val="1717956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title"/>
          </p:nvPr>
        </p:nvSpPr>
        <p:spPr>
          <a:xfrm>
            <a:off x="827975" y="49305"/>
            <a:ext cx="7336632" cy="1113318"/>
          </a:xfrm>
          <a:prstGeom prst="rect">
            <a:avLst/>
          </a:prstGeom>
        </p:spPr>
        <p:txBody>
          <a:bodyPr/>
          <a:lstStyle>
            <a:lvl1pPr algn="l" defTabSz="457200">
              <a:defRPr sz="4400" b="1" cap="all" spc="396">
                <a:latin typeface="Gotham"/>
                <a:ea typeface="Gotham"/>
                <a:cs typeface="Gotham"/>
                <a:sym typeface="Gotham"/>
              </a:defRPr>
            </a:lvl1pPr>
          </a:lstStyle>
          <a:p>
            <a:pPr lvl="0">
              <a:defRPr sz="1800" b="0" cap="none" spc="0"/>
            </a:pPr>
            <a:r>
              <a:rPr sz="3094" spc="278" dirty="0">
                <a:latin typeface="Calibri" panose="020F0502020204030204" pitchFamily="34" charset="0"/>
                <a:cs typeface="Verdana"/>
              </a:rPr>
              <a:t>National </a:t>
            </a:r>
            <a:r>
              <a:rPr sz="3094" spc="278" dirty="0" smtClean="0">
                <a:latin typeface="Calibri" panose="020F0502020204030204" pitchFamily="34" charset="0"/>
                <a:cs typeface="Verdana"/>
              </a:rPr>
              <a:t>B</a:t>
            </a:r>
            <a:r>
              <a:rPr lang="en-ZA" sz="3094" spc="278" dirty="0" smtClean="0">
                <a:latin typeface="Calibri" panose="020F0502020204030204" pitchFamily="34" charset="0"/>
                <a:cs typeface="Verdana"/>
              </a:rPr>
              <a:t>R</a:t>
            </a:r>
            <a:r>
              <a:rPr sz="3094" spc="278" dirty="0" smtClean="0">
                <a:latin typeface="Calibri" panose="020F0502020204030204" pitchFamily="34" charset="0"/>
                <a:cs typeface="Verdana"/>
              </a:rPr>
              <a:t> </a:t>
            </a:r>
            <a:r>
              <a:rPr sz="3094" spc="278" dirty="0">
                <a:latin typeface="Calibri" panose="020F0502020204030204" pitchFamily="34" charset="0"/>
                <a:cs typeface="Verdana"/>
              </a:rPr>
              <a:t>Strategy</a:t>
            </a:r>
          </a:p>
        </p:txBody>
      </p:sp>
      <p:sp>
        <p:nvSpPr>
          <p:cNvPr id="70" name="Shape 70"/>
          <p:cNvSpPr/>
          <p:nvPr/>
        </p:nvSpPr>
        <p:spPr>
          <a:xfrm>
            <a:off x="827975" y="937947"/>
            <a:ext cx="7569899" cy="343154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Autofit/>
          </a:bodyPr>
          <a:lstStyle/>
          <a:p>
            <a:pPr marL="363538" indent="-363538" defTabSz="321457">
              <a:lnSpc>
                <a:spcPct val="150000"/>
              </a:lnSpc>
              <a:buSzPct val="100000"/>
              <a:buFontTx/>
              <a:buChar char="•"/>
              <a:defRPr sz="1800"/>
            </a:pPr>
            <a:r>
              <a:rPr b="1" kern="0" dirty="0" smtClean="0">
                <a:solidFill>
                  <a:sysClr val="windowText" lastClr="000000"/>
                </a:solidFill>
                <a:latin typeface="Calibri" panose="020F0502020204030204" pitchFamily="34" charset="0"/>
                <a:ea typeface="Gotham Medium"/>
                <a:cs typeface="Verdana"/>
                <a:sym typeface="Gotham Medium"/>
              </a:rPr>
              <a:t>UNESCO global MAB Strategy (2015-2025)</a:t>
            </a:r>
          </a:p>
          <a:p>
            <a:pPr marL="363538" indent="-363538" defTabSz="321457">
              <a:lnSpc>
                <a:spcPct val="150000"/>
              </a:lnSpc>
              <a:buSzPct val="100000"/>
              <a:buFontTx/>
              <a:buChar char="•"/>
              <a:defRPr sz="1800"/>
            </a:pPr>
            <a:r>
              <a:rPr lang="en-ZA" b="1" kern="0" dirty="0" smtClean="0">
                <a:solidFill>
                  <a:sysClr val="windowText" lastClr="000000"/>
                </a:solidFill>
                <a:latin typeface="Calibri" panose="020F0502020204030204" pitchFamily="34" charset="0"/>
                <a:ea typeface="Gotham Medium"/>
                <a:cs typeface="Verdana"/>
                <a:sym typeface="Gotham Medium"/>
              </a:rPr>
              <a:t>Lima</a:t>
            </a:r>
            <a:r>
              <a:rPr b="1" kern="0" dirty="0" smtClean="0">
                <a:solidFill>
                  <a:sysClr val="windowText" lastClr="000000"/>
                </a:solidFill>
                <a:latin typeface="Calibri" panose="020F0502020204030204" pitchFamily="34" charset="0"/>
                <a:ea typeface="Gotham Medium"/>
                <a:cs typeface="Verdana"/>
                <a:sym typeface="Gotham Medium"/>
              </a:rPr>
              <a:t> Action Plan (2016-2025) </a:t>
            </a:r>
            <a:r>
              <a:rPr lang="en-ZA" b="1" kern="0" dirty="0" smtClean="0">
                <a:solidFill>
                  <a:sysClr val="windowText" lastClr="000000"/>
                </a:solidFill>
                <a:latin typeface="Calibri" panose="020F0502020204030204" pitchFamily="34" charset="0"/>
                <a:ea typeface="Gotham Medium"/>
                <a:cs typeface="Verdana"/>
                <a:sym typeface="Gotham Medium"/>
              </a:rPr>
              <a:t>adopted at </a:t>
            </a:r>
            <a:r>
              <a:rPr b="1" kern="0" dirty="0" smtClean="0">
                <a:solidFill>
                  <a:sysClr val="windowText" lastClr="000000"/>
                </a:solidFill>
                <a:latin typeface="Calibri" panose="020F0502020204030204" pitchFamily="34" charset="0"/>
                <a:ea typeface="Gotham Medium"/>
                <a:cs typeface="Verdana"/>
                <a:sym typeface="Gotham Medium"/>
              </a:rPr>
              <a:t>the 4</a:t>
            </a:r>
            <a:r>
              <a:rPr b="1" kern="0" baseline="31999" dirty="0" smtClean="0">
                <a:solidFill>
                  <a:sysClr val="windowText" lastClr="000000"/>
                </a:solidFill>
                <a:latin typeface="Calibri" panose="020F0502020204030204" pitchFamily="34" charset="0"/>
                <a:ea typeface="Gotham Medium"/>
                <a:cs typeface="Verdana"/>
                <a:sym typeface="Gotham Medium"/>
              </a:rPr>
              <a:t>th</a:t>
            </a:r>
            <a:r>
              <a:rPr b="1" kern="0" dirty="0" smtClean="0">
                <a:solidFill>
                  <a:sysClr val="windowText" lastClr="000000"/>
                </a:solidFill>
                <a:latin typeface="Calibri" panose="020F0502020204030204" pitchFamily="34" charset="0"/>
                <a:ea typeface="Gotham Medium"/>
                <a:cs typeface="Verdana"/>
                <a:sym typeface="Gotham Medium"/>
              </a:rPr>
              <a:t> World Congress of BRs, Lima, Peru, March 2016</a:t>
            </a:r>
          </a:p>
          <a:p>
            <a:pPr marL="363538" indent="-363538" defTabSz="321457">
              <a:lnSpc>
                <a:spcPct val="150000"/>
              </a:lnSpc>
              <a:buSzPct val="100000"/>
              <a:buFontTx/>
              <a:buChar char="•"/>
              <a:defRPr sz="1800"/>
            </a:pPr>
            <a:r>
              <a:rPr b="1" kern="0" dirty="0" smtClean="0">
                <a:solidFill>
                  <a:sysClr val="windowText" lastClr="000000"/>
                </a:solidFill>
                <a:latin typeface="Calibri" panose="020F0502020204030204" pitchFamily="34" charset="0"/>
                <a:ea typeface="Gotham"/>
                <a:cs typeface="Verdana"/>
                <a:sym typeface="Gotham"/>
              </a:rPr>
              <a:t>National </a:t>
            </a:r>
            <a:r>
              <a:rPr lang="en-ZA" b="1" kern="0" dirty="0" smtClean="0">
                <a:solidFill>
                  <a:sysClr val="windowText" lastClr="000000"/>
                </a:solidFill>
                <a:latin typeface="Calibri" panose="020F0502020204030204" pitchFamily="34" charset="0"/>
                <a:ea typeface="Gotham"/>
                <a:cs typeface="Verdana"/>
                <a:sym typeface="Gotham"/>
              </a:rPr>
              <a:t>BR</a:t>
            </a:r>
            <a:r>
              <a:rPr b="1" kern="0" dirty="0" smtClean="0">
                <a:solidFill>
                  <a:sysClr val="windowText" lastClr="000000"/>
                </a:solidFill>
                <a:latin typeface="Calibri" panose="020F0502020204030204" pitchFamily="34" charset="0"/>
                <a:ea typeface="Gotham"/>
                <a:cs typeface="Verdana"/>
                <a:sym typeface="Gotham"/>
              </a:rPr>
              <a:t> </a:t>
            </a:r>
            <a:r>
              <a:rPr b="1" kern="0" dirty="0">
                <a:solidFill>
                  <a:sysClr val="windowText" lastClr="000000"/>
                </a:solidFill>
                <a:latin typeface="Calibri" panose="020F0502020204030204" pitchFamily="34" charset="0"/>
                <a:ea typeface="Gotham"/>
                <a:cs typeface="Verdana"/>
                <a:sym typeface="Gotham"/>
              </a:rPr>
              <a:t>Strategy and Implementation </a:t>
            </a:r>
            <a:r>
              <a:rPr b="1" kern="0" dirty="0" smtClean="0">
                <a:solidFill>
                  <a:sysClr val="windowText" lastClr="000000"/>
                </a:solidFill>
                <a:latin typeface="Calibri" panose="020F0502020204030204" pitchFamily="34" charset="0"/>
                <a:ea typeface="Gotham"/>
                <a:cs typeface="Verdana"/>
                <a:sym typeface="Gotham"/>
              </a:rPr>
              <a:t>Plan</a:t>
            </a:r>
            <a:r>
              <a:rPr lang="en-ZA" b="1" kern="0" dirty="0" smtClean="0">
                <a:solidFill>
                  <a:sysClr val="windowText" lastClr="000000"/>
                </a:solidFill>
                <a:latin typeface="Calibri" panose="020F0502020204030204" pitchFamily="34" charset="0"/>
                <a:ea typeface="Gotham"/>
                <a:cs typeface="Verdana"/>
                <a:sym typeface="Gotham"/>
              </a:rPr>
              <a:t> (2016-2020)</a:t>
            </a:r>
            <a:r>
              <a:rPr b="1" kern="0" dirty="0" smtClean="0">
                <a:solidFill>
                  <a:sysClr val="windowText" lastClr="000000"/>
                </a:solidFill>
                <a:latin typeface="Calibri" panose="020F0502020204030204" pitchFamily="34" charset="0"/>
                <a:ea typeface="Gotham"/>
                <a:cs typeface="Verdana"/>
                <a:sym typeface="Gotham"/>
              </a:rPr>
              <a:t>:</a:t>
            </a:r>
            <a:endParaRPr b="1" kern="0" dirty="0">
              <a:solidFill>
                <a:sysClr val="windowText" lastClr="000000"/>
              </a:solidFill>
              <a:latin typeface="Calibri" panose="020F0502020204030204" pitchFamily="34" charset="0"/>
              <a:ea typeface="Gotham"/>
              <a:cs typeface="Verdana"/>
              <a:sym typeface="Gotham"/>
            </a:endParaRPr>
          </a:p>
          <a:p>
            <a:pPr marL="901700" indent="-363538" defTabSz="321457">
              <a:lnSpc>
                <a:spcPct val="150000"/>
              </a:lnSpc>
              <a:buSzPct val="100000"/>
              <a:buFontTx/>
              <a:buAutoNum type="romanLcPeriod"/>
              <a:defRPr sz="1800"/>
            </a:pPr>
            <a:r>
              <a:rPr kern="0" dirty="0">
                <a:solidFill>
                  <a:sysClr val="windowText" lastClr="000000"/>
                </a:solidFill>
                <a:latin typeface="Calibri" panose="020F0502020204030204" pitchFamily="34" charset="0"/>
                <a:ea typeface="Gotham Medium"/>
                <a:cs typeface="Verdana"/>
                <a:sym typeface="Gotham Medium"/>
              </a:rPr>
              <a:t>Aligned with global MAB Strategy</a:t>
            </a:r>
          </a:p>
          <a:p>
            <a:pPr marL="901700" indent="-363538" defTabSz="321457">
              <a:lnSpc>
                <a:spcPct val="150000"/>
              </a:lnSpc>
              <a:buSzPct val="100000"/>
              <a:buFontTx/>
              <a:buAutoNum type="romanLcPeriod"/>
              <a:defRPr sz="1800"/>
            </a:pPr>
            <a:r>
              <a:rPr kern="0" dirty="0">
                <a:solidFill>
                  <a:sysClr val="windowText" lastClr="000000"/>
                </a:solidFill>
                <a:latin typeface="Calibri" panose="020F0502020204030204" pitchFamily="34" charset="0"/>
                <a:ea typeface="Gotham Medium"/>
                <a:cs typeface="Verdana"/>
                <a:sym typeface="Gotham Medium"/>
              </a:rPr>
              <a:t>Vision, Mission, </a:t>
            </a:r>
            <a:r>
              <a:rPr kern="0" dirty="0" smtClean="0">
                <a:solidFill>
                  <a:sysClr val="windowText" lastClr="000000"/>
                </a:solidFill>
                <a:latin typeface="Calibri" panose="020F0502020204030204" pitchFamily="34" charset="0"/>
                <a:ea typeface="Gotham Medium"/>
                <a:cs typeface="Verdana"/>
                <a:sym typeface="Gotham Medium"/>
              </a:rPr>
              <a:t>Goal</a:t>
            </a:r>
            <a:r>
              <a:rPr lang="en-ZA" kern="0" dirty="0" smtClean="0">
                <a:solidFill>
                  <a:sysClr val="windowText" lastClr="000000"/>
                </a:solidFill>
                <a:latin typeface="Calibri" panose="020F0502020204030204" pitchFamily="34" charset="0"/>
                <a:ea typeface="Gotham Medium"/>
                <a:cs typeface="Verdana"/>
                <a:sym typeface="Gotham Medium"/>
              </a:rPr>
              <a:t>s</a:t>
            </a:r>
            <a:r>
              <a:rPr kern="0" dirty="0" smtClean="0">
                <a:solidFill>
                  <a:sysClr val="windowText" lastClr="000000"/>
                </a:solidFill>
                <a:latin typeface="Calibri" panose="020F0502020204030204" pitchFamily="34" charset="0"/>
                <a:ea typeface="Gotham Medium"/>
                <a:cs typeface="Verdana"/>
                <a:sym typeface="Gotham Medium"/>
              </a:rPr>
              <a:t>, </a:t>
            </a:r>
            <a:r>
              <a:rPr kern="0" dirty="0">
                <a:solidFill>
                  <a:sysClr val="windowText" lastClr="000000"/>
                </a:solidFill>
                <a:latin typeface="Calibri" panose="020F0502020204030204" pitchFamily="34" charset="0"/>
                <a:ea typeface="Gotham Medium"/>
                <a:cs typeface="Verdana"/>
                <a:sym typeface="Gotham Medium"/>
              </a:rPr>
              <a:t>Objectives</a:t>
            </a:r>
          </a:p>
          <a:p>
            <a:pPr marL="901700" indent="-363538" defTabSz="321457">
              <a:lnSpc>
                <a:spcPct val="150000"/>
              </a:lnSpc>
              <a:buSzPct val="100000"/>
              <a:buFontTx/>
              <a:buAutoNum type="romanLcPeriod"/>
              <a:defRPr sz="1800"/>
            </a:pPr>
            <a:r>
              <a:rPr kern="0" dirty="0">
                <a:solidFill>
                  <a:sysClr val="windowText" lastClr="000000"/>
                </a:solidFill>
                <a:latin typeface="Calibri" panose="020F0502020204030204" pitchFamily="34" charset="0"/>
                <a:ea typeface="Gotham Medium"/>
                <a:cs typeface="Verdana"/>
                <a:sym typeface="Gotham Medium"/>
              </a:rPr>
              <a:t>Enabling environment</a:t>
            </a:r>
          </a:p>
          <a:p>
            <a:pPr marL="901700" indent="-363538" defTabSz="321457">
              <a:lnSpc>
                <a:spcPct val="150000"/>
              </a:lnSpc>
              <a:buSzPct val="100000"/>
              <a:buFontTx/>
              <a:buAutoNum type="romanLcPeriod"/>
              <a:defRPr sz="1800"/>
            </a:pPr>
            <a:r>
              <a:rPr kern="0" dirty="0">
                <a:solidFill>
                  <a:sysClr val="windowText" lastClr="000000"/>
                </a:solidFill>
                <a:latin typeface="Calibri" panose="020F0502020204030204" pitchFamily="34" charset="0"/>
                <a:ea typeface="Gotham Medium"/>
                <a:cs typeface="Verdana"/>
                <a:sym typeface="Gotham Medium"/>
              </a:rPr>
              <a:t>Roles of </a:t>
            </a:r>
            <a:r>
              <a:rPr kern="0" dirty="0" smtClean="0">
                <a:solidFill>
                  <a:sysClr val="windowText" lastClr="000000"/>
                </a:solidFill>
                <a:latin typeface="Calibri" panose="020F0502020204030204" pitchFamily="34" charset="0"/>
                <a:ea typeface="Gotham Medium"/>
                <a:cs typeface="Verdana"/>
                <a:sym typeface="Gotham Medium"/>
              </a:rPr>
              <a:t>DE</a:t>
            </a:r>
            <a:r>
              <a:rPr lang="en-ZA" kern="0" dirty="0" smtClean="0">
                <a:solidFill>
                  <a:sysClr val="windowText" lastClr="000000"/>
                </a:solidFill>
                <a:latin typeface="Calibri" panose="020F0502020204030204" pitchFamily="34" charset="0"/>
                <a:ea typeface="Gotham Medium"/>
                <a:cs typeface="Verdana"/>
                <a:sym typeface="Gotham Medium"/>
              </a:rPr>
              <a:t>FF</a:t>
            </a:r>
            <a:r>
              <a:rPr kern="0" dirty="0" smtClean="0">
                <a:solidFill>
                  <a:sysClr val="windowText" lastClr="000000"/>
                </a:solidFill>
                <a:latin typeface="Calibri" panose="020F0502020204030204" pitchFamily="34" charset="0"/>
                <a:ea typeface="Gotham Medium"/>
                <a:cs typeface="Verdana"/>
                <a:sym typeface="Gotham Medium"/>
              </a:rPr>
              <a:t>, </a:t>
            </a:r>
            <a:r>
              <a:rPr kern="0" dirty="0">
                <a:solidFill>
                  <a:sysClr val="windowText" lastClr="000000"/>
                </a:solidFill>
                <a:latin typeface="Calibri" panose="020F0502020204030204" pitchFamily="34" charset="0"/>
                <a:ea typeface="Gotham Medium"/>
                <a:cs typeface="Verdana"/>
                <a:sym typeface="Gotham Medium"/>
              </a:rPr>
              <a:t>Provinces, Municipalities, BRs = key stakeholders</a:t>
            </a:r>
          </a:p>
        </p:txBody>
      </p:sp>
      <p:grpSp>
        <p:nvGrpSpPr>
          <p:cNvPr id="75" name="Group 75"/>
          <p:cNvGrpSpPr/>
          <p:nvPr/>
        </p:nvGrpSpPr>
        <p:grpSpPr>
          <a:xfrm>
            <a:off x="-910027" y="4631856"/>
            <a:ext cx="10836561" cy="2266647"/>
            <a:chOff x="0" y="0"/>
            <a:chExt cx="15411997" cy="3223675"/>
          </a:xfrm>
        </p:grpSpPr>
        <p:pic>
          <p:nvPicPr>
            <p:cNvPr id="71" name="pasted-image.pdf"/>
            <p:cNvPicPr/>
            <p:nvPr/>
          </p:nvPicPr>
          <p:blipFill>
            <a:blip r:embed="rId2">
              <a:extLst/>
            </a:blip>
            <a:stretch>
              <a:fillRect/>
            </a:stretch>
          </p:blipFill>
          <p:spPr>
            <a:xfrm>
              <a:off x="0" y="4174"/>
              <a:ext cx="3836729" cy="3215327"/>
            </a:xfrm>
            <a:prstGeom prst="rect">
              <a:avLst/>
            </a:prstGeom>
            <a:ln w="12700" cap="flat">
              <a:noFill/>
              <a:miter lim="400000"/>
            </a:ln>
            <a:effectLst/>
          </p:spPr>
        </p:pic>
        <p:pic>
          <p:nvPicPr>
            <p:cNvPr id="72" name="pasted-image.pdf"/>
            <p:cNvPicPr/>
            <p:nvPr/>
          </p:nvPicPr>
          <p:blipFill>
            <a:blip r:embed="rId3">
              <a:extLst/>
            </a:blip>
            <a:stretch>
              <a:fillRect/>
            </a:stretch>
          </p:blipFill>
          <p:spPr>
            <a:xfrm>
              <a:off x="3886200" y="9772"/>
              <a:ext cx="3802784" cy="3204131"/>
            </a:xfrm>
            <a:prstGeom prst="rect">
              <a:avLst/>
            </a:prstGeom>
            <a:ln w="12700" cap="flat">
              <a:noFill/>
              <a:miter lim="400000"/>
            </a:ln>
            <a:effectLst/>
          </p:spPr>
        </p:pic>
        <p:pic>
          <p:nvPicPr>
            <p:cNvPr id="73" name="pasted-image.pdf"/>
            <p:cNvPicPr/>
            <p:nvPr/>
          </p:nvPicPr>
          <p:blipFill>
            <a:blip r:embed="rId4">
              <a:extLst/>
            </a:blip>
            <a:stretch>
              <a:fillRect/>
            </a:stretch>
          </p:blipFill>
          <p:spPr>
            <a:xfrm>
              <a:off x="7738454" y="9772"/>
              <a:ext cx="3783219" cy="3204131"/>
            </a:xfrm>
            <a:prstGeom prst="rect">
              <a:avLst/>
            </a:prstGeom>
            <a:ln w="12700" cap="flat">
              <a:noFill/>
              <a:miter lim="400000"/>
            </a:ln>
            <a:effectLst/>
          </p:spPr>
        </p:pic>
        <p:pic>
          <p:nvPicPr>
            <p:cNvPr id="74" name="pasted-image.pdf"/>
            <p:cNvPicPr/>
            <p:nvPr/>
          </p:nvPicPr>
          <p:blipFill>
            <a:blip r:embed="rId5">
              <a:extLst/>
            </a:blip>
            <a:stretch>
              <a:fillRect/>
            </a:stretch>
          </p:blipFill>
          <p:spPr>
            <a:xfrm>
              <a:off x="11571144" y="0"/>
              <a:ext cx="3840854" cy="3223676"/>
            </a:xfrm>
            <a:prstGeom prst="rect">
              <a:avLst/>
            </a:prstGeom>
            <a:ln w="12700" cap="flat">
              <a:noFill/>
              <a:miter lim="400000"/>
            </a:ln>
            <a:effectLst/>
          </p:spPr>
        </p:pic>
      </p:grpSp>
    </p:spTree>
    <p:extLst>
      <p:ext uri="{BB962C8B-B14F-4D97-AF65-F5344CB8AC3E}">
        <p14:creationId xmlns:p14="http://schemas.microsoft.com/office/powerpoint/2010/main" val="1499449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p:tmAbs val="0"/>
                                  </p:iterate>
                                  <p:childTnLst>
                                    <p:set>
                                      <p:cBhvr>
                                        <p:cTn id="6" fill="hold"/>
                                        <p:tgtEl>
                                          <p:spTgt spid="75"/>
                                        </p:tgtEl>
                                        <p:attrNameLst>
                                          <p:attrName>style.visibility</p:attrName>
                                        </p:attrNameLst>
                                      </p:cBhvr>
                                      <p:to>
                                        <p:strVal val="visible"/>
                                      </p:to>
                                    </p:set>
                                    <p:animEffect transition="in" filter="fade">
                                      <p:cBhvr>
                                        <p:cTn id="7" dur="10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iterate>
                                    <p:tmAbs val="0"/>
                                  </p:iterate>
                                  <p:childTnLst>
                                    <p:set>
                                      <p:cBhvr>
                                        <p:cTn id="11" fill="hold"/>
                                        <p:tgtEl>
                                          <p:spTgt spid="70">
                                            <p:txEl>
                                              <p:pRg st="0" end="0"/>
                                            </p:txEl>
                                          </p:spTgt>
                                        </p:tgtEl>
                                        <p:attrNameLst>
                                          <p:attrName>style.visibility</p:attrName>
                                        </p:attrNameLst>
                                      </p:cBhvr>
                                      <p:to>
                                        <p:strVal val="visible"/>
                                      </p:to>
                                    </p:set>
                                    <p:animEffect transition="in" filter="dissolve">
                                      <p:cBhvr>
                                        <p:cTn id="12" dur="1000"/>
                                        <p:tgtEl>
                                          <p:spTgt spid="70">
                                            <p:txEl>
                                              <p:pRg st="0" end="0"/>
                                            </p:txEl>
                                          </p:spTgt>
                                        </p:tgtEl>
                                      </p:cBhvr>
                                    </p:animEffect>
                                  </p:childTnLst>
                                </p:cTn>
                              </p:par>
                            </p:childTnLst>
                          </p:cTn>
                        </p:par>
                        <p:par>
                          <p:cTn id="13" fill="hold">
                            <p:stCondLst>
                              <p:cond delay="1000"/>
                            </p:stCondLst>
                            <p:childTnLst>
                              <p:par>
                                <p:cTn id="14" presetID="9" presetClass="entr" presetSubtype="0" fill="hold" grpId="0" nodeType="afterEffect">
                                  <p:stCondLst>
                                    <p:cond delay="0"/>
                                  </p:stCondLst>
                                  <p:iterate>
                                    <p:tmAbs val="0"/>
                                  </p:iterate>
                                  <p:childTnLst>
                                    <p:set>
                                      <p:cBhvr>
                                        <p:cTn id="15" fill="hold"/>
                                        <p:tgtEl>
                                          <p:spTgt spid="70">
                                            <p:txEl>
                                              <p:pRg st="1" end="1"/>
                                            </p:txEl>
                                          </p:spTgt>
                                        </p:tgtEl>
                                        <p:attrNameLst>
                                          <p:attrName>style.visibility</p:attrName>
                                        </p:attrNameLst>
                                      </p:cBhvr>
                                      <p:to>
                                        <p:strVal val="visible"/>
                                      </p:to>
                                    </p:set>
                                    <p:animEffect transition="in" filter="dissolve">
                                      <p:cBhvr>
                                        <p:cTn id="16" dur="1000"/>
                                        <p:tgtEl>
                                          <p:spTgt spid="70">
                                            <p:txEl>
                                              <p:pRg st="1" end="1"/>
                                            </p:txEl>
                                          </p:spTgt>
                                        </p:tgtEl>
                                      </p:cBhvr>
                                    </p:animEffect>
                                  </p:childTnLst>
                                </p:cTn>
                              </p:par>
                            </p:childTnLst>
                          </p:cTn>
                        </p:par>
                        <p:par>
                          <p:cTn id="17" fill="hold">
                            <p:stCondLst>
                              <p:cond delay="2000"/>
                            </p:stCondLst>
                            <p:childTnLst>
                              <p:par>
                                <p:cTn id="18" presetID="9" presetClass="entr" presetSubtype="0" fill="hold" grpId="0" nodeType="afterEffect">
                                  <p:stCondLst>
                                    <p:cond delay="0"/>
                                  </p:stCondLst>
                                  <p:iterate>
                                    <p:tmAbs val="0"/>
                                  </p:iterate>
                                  <p:childTnLst>
                                    <p:set>
                                      <p:cBhvr>
                                        <p:cTn id="19" fill="hold"/>
                                        <p:tgtEl>
                                          <p:spTgt spid="70">
                                            <p:txEl>
                                              <p:pRg st="2" end="2"/>
                                            </p:txEl>
                                          </p:spTgt>
                                        </p:tgtEl>
                                        <p:attrNameLst>
                                          <p:attrName>style.visibility</p:attrName>
                                        </p:attrNameLst>
                                      </p:cBhvr>
                                      <p:to>
                                        <p:strVal val="visible"/>
                                      </p:to>
                                    </p:set>
                                    <p:animEffect transition="in" filter="dissolve">
                                      <p:cBhvr>
                                        <p:cTn id="20" dur="1000"/>
                                        <p:tgtEl>
                                          <p:spTgt spid="70">
                                            <p:txEl>
                                              <p:pRg st="2" end="2"/>
                                            </p:txEl>
                                          </p:spTgt>
                                        </p:tgtEl>
                                      </p:cBhvr>
                                    </p:animEffect>
                                  </p:childTnLst>
                                </p:cTn>
                              </p:par>
                            </p:childTnLst>
                          </p:cTn>
                        </p:par>
                        <p:par>
                          <p:cTn id="21" fill="hold">
                            <p:stCondLst>
                              <p:cond delay="3000"/>
                            </p:stCondLst>
                            <p:childTnLst>
                              <p:par>
                                <p:cTn id="22" presetID="9" presetClass="entr" presetSubtype="0" fill="hold" grpId="0" nodeType="afterEffect">
                                  <p:stCondLst>
                                    <p:cond delay="0"/>
                                  </p:stCondLst>
                                  <p:iterate>
                                    <p:tmAbs val="0"/>
                                  </p:iterate>
                                  <p:childTnLst>
                                    <p:set>
                                      <p:cBhvr>
                                        <p:cTn id="23" fill="hold"/>
                                        <p:tgtEl>
                                          <p:spTgt spid="70">
                                            <p:txEl>
                                              <p:pRg st="3" end="3"/>
                                            </p:txEl>
                                          </p:spTgt>
                                        </p:tgtEl>
                                        <p:attrNameLst>
                                          <p:attrName>style.visibility</p:attrName>
                                        </p:attrNameLst>
                                      </p:cBhvr>
                                      <p:to>
                                        <p:strVal val="visible"/>
                                      </p:to>
                                    </p:set>
                                    <p:animEffect transition="in" filter="dissolve">
                                      <p:cBhvr>
                                        <p:cTn id="24" dur="1000"/>
                                        <p:tgtEl>
                                          <p:spTgt spid="70">
                                            <p:txEl>
                                              <p:pRg st="3" end="3"/>
                                            </p:txEl>
                                          </p:spTgt>
                                        </p:tgtEl>
                                      </p:cBhvr>
                                    </p:animEffect>
                                  </p:childTnLst>
                                </p:cTn>
                              </p:par>
                            </p:childTnLst>
                          </p:cTn>
                        </p:par>
                        <p:par>
                          <p:cTn id="25" fill="hold">
                            <p:stCondLst>
                              <p:cond delay="4000"/>
                            </p:stCondLst>
                            <p:childTnLst>
                              <p:par>
                                <p:cTn id="26" presetID="9" presetClass="entr" presetSubtype="0" fill="hold" grpId="0" nodeType="afterEffect">
                                  <p:stCondLst>
                                    <p:cond delay="0"/>
                                  </p:stCondLst>
                                  <p:iterate>
                                    <p:tmAbs val="0"/>
                                  </p:iterate>
                                  <p:childTnLst>
                                    <p:set>
                                      <p:cBhvr>
                                        <p:cTn id="27" fill="hold"/>
                                        <p:tgtEl>
                                          <p:spTgt spid="70">
                                            <p:txEl>
                                              <p:pRg st="4" end="4"/>
                                            </p:txEl>
                                          </p:spTgt>
                                        </p:tgtEl>
                                        <p:attrNameLst>
                                          <p:attrName>style.visibility</p:attrName>
                                        </p:attrNameLst>
                                      </p:cBhvr>
                                      <p:to>
                                        <p:strVal val="visible"/>
                                      </p:to>
                                    </p:set>
                                    <p:animEffect transition="in" filter="dissolve">
                                      <p:cBhvr>
                                        <p:cTn id="28" dur="1000"/>
                                        <p:tgtEl>
                                          <p:spTgt spid="70">
                                            <p:txEl>
                                              <p:pRg st="4" end="4"/>
                                            </p:txEl>
                                          </p:spTgt>
                                        </p:tgtEl>
                                      </p:cBhvr>
                                    </p:animEffect>
                                  </p:childTnLst>
                                </p:cTn>
                              </p:par>
                            </p:childTnLst>
                          </p:cTn>
                        </p:par>
                        <p:par>
                          <p:cTn id="29" fill="hold">
                            <p:stCondLst>
                              <p:cond delay="5000"/>
                            </p:stCondLst>
                            <p:childTnLst>
                              <p:par>
                                <p:cTn id="30" presetID="9" presetClass="entr" presetSubtype="0" fill="hold" grpId="0" nodeType="afterEffect">
                                  <p:stCondLst>
                                    <p:cond delay="0"/>
                                  </p:stCondLst>
                                  <p:iterate>
                                    <p:tmAbs val="0"/>
                                  </p:iterate>
                                  <p:childTnLst>
                                    <p:set>
                                      <p:cBhvr>
                                        <p:cTn id="31" fill="hold"/>
                                        <p:tgtEl>
                                          <p:spTgt spid="70">
                                            <p:txEl>
                                              <p:pRg st="5" end="5"/>
                                            </p:txEl>
                                          </p:spTgt>
                                        </p:tgtEl>
                                        <p:attrNameLst>
                                          <p:attrName>style.visibility</p:attrName>
                                        </p:attrNameLst>
                                      </p:cBhvr>
                                      <p:to>
                                        <p:strVal val="visible"/>
                                      </p:to>
                                    </p:set>
                                    <p:animEffect transition="in" filter="dissolve">
                                      <p:cBhvr>
                                        <p:cTn id="32" dur="1000"/>
                                        <p:tgtEl>
                                          <p:spTgt spid="70">
                                            <p:txEl>
                                              <p:pRg st="5" end="5"/>
                                            </p:txEl>
                                          </p:spTgt>
                                        </p:tgtEl>
                                      </p:cBhvr>
                                    </p:animEffect>
                                  </p:childTnLst>
                                </p:cTn>
                              </p:par>
                            </p:childTnLst>
                          </p:cTn>
                        </p:par>
                        <p:par>
                          <p:cTn id="33" fill="hold">
                            <p:stCondLst>
                              <p:cond delay="6000"/>
                            </p:stCondLst>
                            <p:childTnLst>
                              <p:par>
                                <p:cTn id="34" presetID="9" presetClass="entr" presetSubtype="0" fill="hold" grpId="0" nodeType="afterEffect">
                                  <p:stCondLst>
                                    <p:cond delay="0"/>
                                  </p:stCondLst>
                                  <p:iterate>
                                    <p:tmAbs val="0"/>
                                  </p:iterate>
                                  <p:childTnLst>
                                    <p:set>
                                      <p:cBhvr>
                                        <p:cTn id="35" fill="hold"/>
                                        <p:tgtEl>
                                          <p:spTgt spid="70">
                                            <p:txEl>
                                              <p:pRg st="6" end="6"/>
                                            </p:txEl>
                                          </p:spTgt>
                                        </p:tgtEl>
                                        <p:attrNameLst>
                                          <p:attrName>style.visibility</p:attrName>
                                        </p:attrNameLst>
                                      </p:cBhvr>
                                      <p:to>
                                        <p:strVal val="visible"/>
                                      </p:to>
                                    </p:set>
                                    <p:animEffect transition="in" filter="dissolve">
                                      <p:cBhvr>
                                        <p:cTn id="36" dur="1000"/>
                                        <p:tgtEl>
                                          <p:spTgt spid="7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uiExpand="1" build="p" bldLvl="5" advAuto="0"/>
      <p:bldP spid="75" grpId="0" animBg="1" advAuto="0"/>
    </p:bldLst>
  </p:timing>
</p:sld>
</file>

<file path=ppt/theme/_rels/theme6.xml.rels><?xml version="1.0" encoding="UTF-8" standalone="yes"?>
<Relationships xmlns="http://schemas.openxmlformats.org/package/2006/relationships"><Relationship Id="rId1" Type="http://schemas.openxmlformats.org/officeDocument/2006/relationships/image" Target="../media/image8.png"/></Relationships>
</file>

<file path=ppt/theme/_rels/theme7.xml.rels><?xml version="1.0" encoding="UTF-8" standalone="yes"?>
<Relationships xmlns="http://schemas.openxmlformats.org/package/2006/relationships"><Relationship Id="rId1" Type="http://schemas.openxmlformats.org/officeDocument/2006/relationships/image" Target="../media/image8.pn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2146</TotalTime>
  <Words>1103</Words>
  <Application>Microsoft Office PowerPoint</Application>
  <PresentationFormat>On-screen Show (4:3)</PresentationFormat>
  <Paragraphs>180</Paragraphs>
  <Slides>24</Slides>
  <Notes>10</Notes>
  <HiddenSlides>0</HiddenSlides>
  <MMClips>0</MMClips>
  <ScaleCrop>false</ScaleCrop>
  <HeadingPairs>
    <vt:vector size="4" baseType="variant">
      <vt:variant>
        <vt:lpstr>Theme</vt:lpstr>
      </vt:variant>
      <vt:variant>
        <vt:i4>7</vt:i4>
      </vt:variant>
      <vt:variant>
        <vt:lpstr>Slide Titles</vt:lpstr>
      </vt:variant>
      <vt:variant>
        <vt:i4>24</vt:i4>
      </vt:variant>
    </vt:vector>
  </HeadingPairs>
  <TitlesOfParts>
    <vt:vector size="31" baseType="lpstr">
      <vt:lpstr>1_Office Theme</vt:lpstr>
      <vt:lpstr>3_Office Theme</vt:lpstr>
      <vt:lpstr>2_Office Theme</vt:lpstr>
      <vt:lpstr>Office Theme</vt:lpstr>
      <vt:lpstr>4_Office Theme</vt:lpstr>
      <vt:lpstr>White</vt:lpstr>
      <vt:lpstr>1_White</vt:lpstr>
      <vt:lpstr>PowerPoint Presentation</vt:lpstr>
      <vt:lpstr>Introduction to MAB</vt:lpstr>
      <vt:lpstr>MAB in South Africa</vt:lpstr>
      <vt:lpstr>PowerPoint Presentation</vt:lpstr>
      <vt:lpstr>Biosphere Reserves</vt:lpstr>
      <vt:lpstr>PowerPoint Presentation</vt:lpstr>
      <vt:lpstr>PowerPoint Presentation</vt:lpstr>
      <vt:lpstr>Value of  Biosphere Reserves </vt:lpstr>
      <vt:lpstr>National BR Strategy</vt:lpstr>
      <vt:lpstr>BR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Closing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Ruida Stanvliet</dc:creator>
  <cp:lastModifiedBy>RE</cp:lastModifiedBy>
  <cp:revision>57</cp:revision>
  <dcterms:created xsi:type="dcterms:W3CDTF">2019-10-03T10:06:01Z</dcterms:created>
  <dcterms:modified xsi:type="dcterms:W3CDTF">2019-11-21T07:10:23Z</dcterms:modified>
</cp:coreProperties>
</file>