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8" r:id="rId6"/>
    <p:sldId id="265" r:id="rId7"/>
    <p:sldId id="266" r:id="rId8"/>
    <p:sldId id="261" r:id="rId9"/>
    <p:sldId id="269" r:id="rId10"/>
    <p:sldId id="263" r:id="rId11"/>
    <p:sldId id="262" r:id="rId12"/>
    <p:sldId id="270" r:id="rId13"/>
    <p:sldId id="260"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p:scale>
          <a:sx n="75" d="100"/>
          <a:sy n="75" d="100"/>
        </p:scale>
        <p:origin x="-282"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a:xfrm>
            <a:off x="1565393" y="5357593"/>
            <a:ext cx="6713127" cy="365125"/>
          </a:xfrm>
        </p:spPr>
        <p:txBody>
          <a:bodyPr/>
          <a:lstStyle/>
          <a:p>
            <a:endParaRPr lang="en-ZA"/>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F6D4172E-5328-42C9-990F-8BC49C530C3A}"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FE855-4D7A-4ABF-AB5F-71FEB058E629}" type="datetimeFigureOut">
              <a:rPr lang="en-ZA" smtClean="0"/>
              <a:t>2019/11/21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D4172E-5328-42C9-990F-8BC49C530C3A}" type="slidenum">
              <a:rPr lang="en-ZA" smtClean="0"/>
              <a:t>‹#›</a:t>
            </a:fld>
            <a:endParaRPr lang="en-ZA"/>
          </a:p>
        </p:txBody>
      </p:sp>
      <p:sp>
        <p:nvSpPr>
          <p:cNvPr id="9" name="Content Placeholder 8"/>
          <p:cNvSpPr>
            <a:spLocks noGrp="1"/>
          </p:cNvSpPr>
          <p:nvPr>
            <p:ph sz="quarter" idx="13"/>
          </p:nvPr>
        </p:nvSpPr>
        <p:spPr>
          <a:xfrm>
            <a:off x="1731264" y="2121407"/>
            <a:ext cx="42672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9BFE855-4D7A-4ABF-AB5F-71FEB058E629}" type="datetimeFigureOut">
              <a:rPr lang="en-ZA" smtClean="0"/>
              <a:t>2019/11/21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6D4172E-5328-42C9-990F-8BC49C530C3A}" type="slidenum">
              <a:rPr lang="en-ZA" smtClean="0"/>
              <a:t>‹#›</a:t>
            </a:fld>
            <a:endParaRPr lang="en-ZA"/>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FE855-4D7A-4ABF-AB5F-71FEB058E629}" type="datetimeFigureOut">
              <a:rPr lang="en-ZA" smtClean="0"/>
              <a:t>2019/11/21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FE855-4D7A-4ABF-AB5F-71FEB058E629}" type="datetimeFigureOut">
              <a:rPr lang="en-ZA" smtClean="0"/>
              <a:t>2019/11/21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6D4172E-5328-42C9-990F-8BC49C530C3A}"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a:xfrm rot="-60000">
            <a:off x="1219406" y="5829262"/>
            <a:ext cx="4696809" cy="365125"/>
          </a:xfrm>
        </p:spPr>
        <p:txBody>
          <a:bodyPr/>
          <a:lstStyle/>
          <a:p>
            <a:endParaRPr lang="en-ZA"/>
          </a:p>
        </p:txBody>
      </p:sp>
      <p:sp>
        <p:nvSpPr>
          <p:cNvPr id="7" name="Slide Number Placeholder 6"/>
          <p:cNvSpPr>
            <a:spLocks noGrp="1"/>
          </p:cNvSpPr>
          <p:nvPr>
            <p:ph type="sldNum" sz="quarter" idx="12"/>
          </p:nvPr>
        </p:nvSpPr>
        <p:spPr>
          <a:xfrm rot="60000">
            <a:off x="10076418" y="5896962"/>
            <a:ext cx="738697" cy="365125"/>
          </a:xfrm>
        </p:spPr>
        <p:txBody>
          <a:bodyPr/>
          <a:lstStyle/>
          <a:p>
            <a:fld id="{F6D4172E-5328-42C9-990F-8BC49C530C3A}"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D9BFE855-4D7A-4ABF-AB5F-71FEB058E629}" type="datetimeFigureOut">
              <a:rPr lang="en-ZA" smtClean="0"/>
              <a:t>2019/11/21</a:t>
            </a:fld>
            <a:endParaRPr lang="en-ZA"/>
          </a:p>
        </p:txBody>
      </p:sp>
      <p:sp>
        <p:nvSpPr>
          <p:cNvPr id="6" name="Footer Placeholder 5"/>
          <p:cNvSpPr>
            <a:spLocks noGrp="1"/>
          </p:cNvSpPr>
          <p:nvPr>
            <p:ph type="ftr" sz="quarter" idx="11"/>
          </p:nvPr>
        </p:nvSpPr>
        <p:spPr>
          <a:xfrm rot="-60000">
            <a:off x="1219426" y="5831038"/>
            <a:ext cx="4425391" cy="365125"/>
          </a:xfrm>
        </p:spPr>
        <p:txBody>
          <a:bodyPr/>
          <a:lstStyle/>
          <a:p>
            <a:endParaRPr lang="en-ZA"/>
          </a:p>
        </p:txBody>
      </p:sp>
      <p:sp>
        <p:nvSpPr>
          <p:cNvPr id="7" name="Slide Number Placeholder 6"/>
          <p:cNvSpPr>
            <a:spLocks noGrp="1"/>
          </p:cNvSpPr>
          <p:nvPr>
            <p:ph type="sldNum" sz="quarter" idx="12"/>
          </p:nvPr>
        </p:nvSpPr>
        <p:spPr>
          <a:xfrm rot="60000">
            <a:off x="10082786" y="5900027"/>
            <a:ext cx="738697" cy="365125"/>
          </a:xfrm>
        </p:spPr>
        <p:txBody>
          <a:bodyPr/>
          <a:lstStyle/>
          <a:p>
            <a:fld id="{F6D4172E-5328-42C9-990F-8BC49C530C3A}"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9BFE855-4D7A-4ABF-AB5F-71FEB058E629}" type="datetimeFigureOut">
              <a:rPr lang="en-ZA" smtClean="0"/>
              <a:t>2019/11/21</a:t>
            </a:fld>
            <a:endParaRPr lang="en-ZA"/>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ZA"/>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6D4172E-5328-42C9-990F-8BC49C530C3A}"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ooiels.weebly.com/rooiels-as-kbr-buffer-zon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104900"/>
            <a:ext cx="5892800" cy="2549653"/>
          </a:xfrm>
        </p:spPr>
        <p:txBody>
          <a:bodyPr>
            <a:normAutofit fontScale="90000"/>
          </a:bodyPr>
          <a:lstStyle/>
          <a:p>
            <a:r>
              <a:rPr lang="en-ZA" dirty="0" smtClean="0"/>
              <a:t>RERA Working Group </a:t>
            </a:r>
            <a:br>
              <a:rPr lang="en-ZA" dirty="0" smtClean="0"/>
            </a:br>
            <a:r>
              <a:rPr lang="en-ZA" dirty="0" smtClean="0"/>
              <a:t>Sub-Group 2 Environment</a:t>
            </a:r>
            <a:endParaRPr lang="en-ZA" dirty="0"/>
          </a:p>
        </p:txBody>
      </p:sp>
      <p:sp>
        <p:nvSpPr>
          <p:cNvPr id="3" name="Subtitle 2"/>
          <p:cNvSpPr>
            <a:spLocks noGrp="1"/>
          </p:cNvSpPr>
          <p:nvPr>
            <p:ph type="subTitle" idx="1"/>
          </p:nvPr>
        </p:nvSpPr>
        <p:spPr/>
        <p:txBody>
          <a:bodyPr>
            <a:normAutofit fontScale="85000" lnSpcReduction="20000"/>
          </a:bodyPr>
          <a:lstStyle/>
          <a:p>
            <a:r>
              <a:rPr lang="en-ZA" b="1" dirty="0" err="1" smtClean="0">
                <a:solidFill>
                  <a:schemeClr val="tx1"/>
                </a:solidFill>
              </a:rPr>
              <a:t>Rooiels</a:t>
            </a:r>
            <a:r>
              <a:rPr lang="en-ZA" b="1" dirty="0" smtClean="0">
                <a:solidFill>
                  <a:schemeClr val="tx1"/>
                </a:solidFill>
              </a:rPr>
              <a:t> in the Biosphere – Report to Stakeholder on Buffer Zone and efforts to take forward</a:t>
            </a:r>
          </a:p>
          <a:p>
            <a:r>
              <a:rPr lang="en-ZA" b="1" dirty="0" smtClean="0">
                <a:solidFill>
                  <a:schemeClr val="tx1"/>
                </a:solidFill>
              </a:rPr>
              <a:t>Why we would like all </a:t>
            </a:r>
            <a:r>
              <a:rPr lang="en-ZA" b="1" dirty="0" err="1" smtClean="0">
                <a:solidFill>
                  <a:schemeClr val="tx1"/>
                </a:solidFill>
              </a:rPr>
              <a:t>Rooiels</a:t>
            </a:r>
            <a:r>
              <a:rPr lang="en-ZA" b="1" dirty="0" smtClean="0">
                <a:solidFill>
                  <a:schemeClr val="tx1"/>
                </a:solidFill>
              </a:rPr>
              <a:t> included in the HPOZ and EMOZ</a:t>
            </a:r>
          </a:p>
          <a:p>
            <a:r>
              <a:rPr lang="en-ZA" b="1" dirty="0" smtClean="0">
                <a:solidFill>
                  <a:schemeClr val="tx1"/>
                </a:solidFill>
              </a:rPr>
              <a:t>Comments on the Zoning Map</a:t>
            </a:r>
          </a:p>
          <a:p>
            <a:r>
              <a:rPr lang="en-ZA" b="1" dirty="0" smtClean="0">
                <a:solidFill>
                  <a:schemeClr val="tx1"/>
                </a:solidFill>
              </a:rPr>
              <a:t>Information Briefs on Living in </a:t>
            </a:r>
            <a:r>
              <a:rPr lang="en-ZA" b="1" dirty="0" err="1" smtClean="0">
                <a:solidFill>
                  <a:schemeClr val="tx1"/>
                </a:solidFill>
              </a:rPr>
              <a:t>Rooiels</a:t>
            </a:r>
            <a:endParaRPr lang="en-ZA" b="1" dirty="0">
              <a:solidFill>
                <a:schemeClr val="tx1"/>
              </a:solidFill>
            </a:endParaRPr>
          </a:p>
        </p:txBody>
      </p:sp>
    </p:spTree>
    <p:extLst>
      <p:ext uri="{BB962C8B-B14F-4D97-AF65-F5344CB8AC3E}">
        <p14:creationId xmlns:p14="http://schemas.microsoft.com/office/powerpoint/2010/main" val="272144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BUT Please Include All of </a:t>
            </a:r>
            <a:r>
              <a:rPr lang="en-ZA" dirty="0" err="1" smtClean="0"/>
              <a:t>Rooiels</a:t>
            </a:r>
            <a:r>
              <a:rPr lang="en-ZA" dirty="0" smtClean="0"/>
              <a:t> in</a:t>
            </a:r>
            <a:br>
              <a:rPr lang="en-ZA" dirty="0" smtClean="0"/>
            </a:br>
            <a:r>
              <a:rPr lang="en-ZA" dirty="0" smtClean="0"/>
              <a:t> HPOZ and EMOZ</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Would like to see </a:t>
            </a:r>
            <a:r>
              <a:rPr lang="en-ZA" b="1" dirty="0" smtClean="0"/>
              <a:t>ALL</a:t>
            </a:r>
            <a:r>
              <a:rPr lang="en-ZA" dirty="0" smtClean="0"/>
              <a:t> </a:t>
            </a:r>
            <a:r>
              <a:rPr lang="en-ZA" dirty="0" err="1" smtClean="0"/>
              <a:t>Rooiels</a:t>
            </a:r>
            <a:r>
              <a:rPr lang="en-ZA" dirty="0" smtClean="0"/>
              <a:t> included and not just parts – request extend the </a:t>
            </a:r>
            <a:r>
              <a:rPr lang="en-ZA" dirty="0" err="1" smtClean="0"/>
              <a:t>Rooiels</a:t>
            </a:r>
            <a:r>
              <a:rPr lang="en-ZA" dirty="0" smtClean="0"/>
              <a:t> HPOZ to all </a:t>
            </a:r>
            <a:r>
              <a:rPr lang="en-ZA" dirty="0" err="1" smtClean="0"/>
              <a:t>Rooiels</a:t>
            </a:r>
            <a:r>
              <a:rPr lang="en-ZA" dirty="0" smtClean="0"/>
              <a:t> and the Buffer EMOZ also to extend beyond Klein </a:t>
            </a:r>
            <a:r>
              <a:rPr lang="en-ZA" dirty="0" err="1" smtClean="0"/>
              <a:t>Hangklip</a:t>
            </a:r>
            <a:r>
              <a:rPr lang="en-ZA" dirty="0" smtClean="0"/>
              <a:t>, Nature Reserve and Smallholdings to all </a:t>
            </a:r>
            <a:r>
              <a:rPr lang="en-ZA" dirty="0" err="1" smtClean="0"/>
              <a:t>Rooiels</a:t>
            </a:r>
            <a:endParaRPr lang="en-ZA" dirty="0" smtClean="0"/>
          </a:p>
          <a:p>
            <a:r>
              <a:rPr lang="en-ZA" dirty="0" smtClean="0"/>
              <a:t>Small community prefer cohesion – All </a:t>
            </a:r>
            <a:r>
              <a:rPr lang="en-ZA" dirty="0" err="1" smtClean="0"/>
              <a:t>Rooiels</a:t>
            </a:r>
            <a:r>
              <a:rPr lang="en-ZA" dirty="0" smtClean="0"/>
              <a:t> important to aesthetic heritage as Gateway to the </a:t>
            </a:r>
            <a:r>
              <a:rPr lang="en-ZA" dirty="0" err="1" smtClean="0"/>
              <a:t>Overstrand</a:t>
            </a:r>
            <a:r>
              <a:rPr lang="en-ZA" dirty="0" smtClean="0"/>
              <a:t> (village living with nature) and all provides environmental buffer to KBR (seed banks, animal habitat)</a:t>
            </a:r>
          </a:p>
          <a:p>
            <a:r>
              <a:rPr lang="en-ZA" dirty="0" smtClean="0"/>
              <a:t>OM HPOZ mainly restrictions on new buildings to fit in better with aesthetics and retain scenic and natural quality of route  </a:t>
            </a:r>
          </a:p>
          <a:p>
            <a:r>
              <a:rPr lang="en-ZA" dirty="0" smtClean="0"/>
              <a:t>Working group requesting some additional specific applications to apply to </a:t>
            </a:r>
            <a:r>
              <a:rPr lang="en-ZA" dirty="0" err="1" smtClean="0"/>
              <a:t>Rooiels</a:t>
            </a:r>
            <a:endParaRPr lang="en-ZA" dirty="0" smtClean="0"/>
          </a:p>
          <a:p>
            <a:endParaRPr lang="en-ZA" dirty="0" smtClean="0"/>
          </a:p>
          <a:p>
            <a:endParaRPr lang="en-ZA" dirty="0" smtClean="0"/>
          </a:p>
          <a:p>
            <a:endParaRPr lang="en-ZA" dirty="0"/>
          </a:p>
        </p:txBody>
      </p:sp>
    </p:spTree>
    <p:extLst>
      <p:ext uri="{BB962C8B-B14F-4D97-AF65-F5344CB8AC3E}">
        <p14:creationId xmlns:p14="http://schemas.microsoft.com/office/powerpoint/2010/main" val="328588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smtClean="0"/>
              <a:t>Encouraging, Informing, Sharing</a:t>
            </a:r>
            <a:endParaRPr lang="en-ZA" dirty="0"/>
          </a:p>
        </p:txBody>
      </p:sp>
      <p:sp>
        <p:nvSpPr>
          <p:cNvPr id="3" name="Content Placeholder 2"/>
          <p:cNvSpPr>
            <a:spLocks noGrp="1"/>
          </p:cNvSpPr>
          <p:nvPr>
            <p:ph idx="1"/>
          </p:nvPr>
        </p:nvSpPr>
        <p:spPr>
          <a:xfrm>
            <a:off x="1950721" y="1828800"/>
            <a:ext cx="8261873" cy="4064000"/>
          </a:xfrm>
        </p:spPr>
        <p:txBody>
          <a:bodyPr>
            <a:normAutofit fontScale="92500" lnSpcReduction="10000"/>
          </a:bodyPr>
          <a:lstStyle/>
          <a:p>
            <a:r>
              <a:rPr lang="en-ZA" dirty="0" smtClean="0"/>
              <a:t>Many new residents come into </a:t>
            </a:r>
            <a:r>
              <a:rPr lang="en-ZA" dirty="0" err="1" smtClean="0"/>
              <a:t>Rooiels</a:t>
            </a:r>
            <a:r>
              <a:rPr lang="en-ZA" dirty="0" smtClean="0"/>
              <a:t> without knowing about the </a:t>
            </a:r>
            <a:r>
              <a:rPr lang="en-ZA" b="1" dirty="0" smtClean="0"/>
              <a:t>unique environment</a:t>
            </a:r>
            <a:r>
              <a:rPr lang="en-ZA" dirty="0" smtClean="0"/>
              <a:t>; what they are buying into and the importance of our heritage and commitment to living closely with nature.  This custodial role contributes to biodiversity, the broader </a:t>
            </a:r>
            <a:r>
              <a:rPr lang="en-ZA" dirty="0" err="1" smtClean="0"/>
              <a:t>Overstrand</a:t>
            </a:r>
            <a:r>
              <a:rPr lang="en-ZA" dirty="0" smtClean="0"/>
              <a:t> economy and to retaining and enhancing property values but mostly to our </a:t>
            </a:r>
            <a:r>
              <a:rPr lang="en-ZA" b="1" dirty="0" smtClean="0"/>
              <a:t>own quality of life and values</a:t>
            </a:r>
          </a:p>
          <a:p>
            <a:r>
              <a:rPr lang="en-ZA" dirty="0" smtClean="0"/>
              <a:t>A series of Information Briefs have been drafted.  Please read them and provide ideas, feedback, edits to improve them.</a:t>
            </a:r>
          </a:p>
          <a:p>
            <a:r>
              <a:rPr lang="en-ZA" dirty="0" err="1" smtClean="0"/>
              <a:t>Firewise</a:t>
            </a:r>
            <a:r>
              <a:rPr lang="en-ZA" dirty="0" smtClean="0"/>
              <a:t>, Wild Animals in </a:t>
            </a:r>
            <a:r>
              <a:rPr lang="en-ZA" dirty="0" err="1" smtClean="0"/>
              <a:t>Rooiels</a:t>
            </a:r>
            <a:r>
              <a:rPr lang="en-ZA" dirty="0" smtClean="0"/>
              <a:t>, Living with Baboons, Our Fynbos, Alien </a:t>
            </a:r>
            <a:r>
              <a:rPr lang="en-ZA" dirty="0" err="1" smtClean="0"/>
              <a:t>Invasives</a:t>
            </a:r>
            <a:r>
              <a:rPr lang="en-ZA" dirty="0" smtClean="0"/>
              <a:t> and the Hack, still to come Green Living Green Building, Birds, </a:t>
            </a:r>
            <a:r>
              <a:rPr lang="en-ZA" dirty="0" smtClean="0"/>
              <a:t>Seashore, Fishing </a:t>
            </a:r>
            <a:r>
              <a:rPr lang="en-ZA" dirty="0" smtClean="0"/>
              <a:t>and any other </a:t>
            </a:r>
            <a:r>
              <a:rPr lang="en-ZA" dirty="0" smtClean="0"/>
              <a:t>suggestions please?</a:t>
            </a:r>
            <a:endParaRPr lang="en-ZA" dirty="0"/>
          </a:p>
        </p:txBody>
      </p:sp>
    </p:spTree>
    <p:extLst>
      <p:ext uri="{BB962C8B-B14F-4D97-AF65-F5344CB8AC3E}">
        <p14:creationId xmlns:p14="http://schemas.microsoft.com/office/powerpoint/2010/main" val="205791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ZA" dirty="0" err="1" smtClean="0"/>
              <a:t>Rooielsers</a:t>
            </a:r>
            <a:r>
              <a:rPr lang="en-ZA" dirty="0" smtClean="0"/>
              <a:t> working to protect the KBR, our water and then eradicating aliens</a:t>
            </a:r>
            <a:endParaRPr lang="en-ZA"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8994" y="2119313"/>
            <a:ext cx="54054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87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err="1" smtClean="0"/>
              <a:t>Rooiels</a:t>
            </a:r>
            <a:r>
              <a:rPr lang="en-ZA" b="1" dirty="0" smtClean="0"/>
              <a:t> </a:t>
            </a:r>
            <a:r>
              <a:rPr lang="en-ZA" b="1" dirty="0" err="1" smtClean="0"/>
              <a:t>Visie</a:t>
            </a:r>
            <a:endParaRPr lang="en-ZA" b="1" dirty="0"/>
          </a:p>
        </p:txBody>
      </p:sp>
      <p:sp>
        <p:nvSpPr>
          <p:cNvPr id="3" name="Content Placeholder 2"/>
          <p:cNvSpPr>
            <a:spLocks noGrp="1"/>
          </p:cNvSpPr>
          <p:nvPr>
            <p:ph idx="1"/>
          </p:nvPr>
        </p:nvSpPr>
        <p:spPr/>
        <p:txBody>
          <a:bodyPr>
            <a:normAutofit fontScale="62500" lnSpcReduction="20000"/>
          </a:bodyPr>
          <a:lstStyle/>
          <a:p>
            <a:pPr marL="0" indent="0" algn="ctr">
              <a:buNone/>
            </a:pPr>
            <a:r>
              <a:rPr lang="nl-NL" b="1" dirty="0" smtClean="0"/>
              <a:t>​</a:t>
            </a:r>
            <a:r>
              <a:rPr lang="nl-NL" b="1" dirty="0"/>
              <a:t>ROOI ELS IS 'N BEWARINGSGEMEENSKAP</a:t>
            </a:r>
            <a:r>
              <a:rPr lang="nl-NL" dirty="0"/>
              <a:t/>
            </a:r>
            <a:br>
              <a:rPr lang="nl-NL" dirty="0"/>
            </a:br>
            <a:r>
              <a:rPr lang="nl-NL" dirty="0"/>
              <a:t>​ wat Vandag saam sorg ... vir </a:t>
            </a:r>
            <a:r>
              <a:rPr lang="nl-NL" dirty="0" smtClean="0"/>
              <a:t>Môre</a:t>
            </a:r>
            <a:r>
              <a:rPr lang="nl-NL" dirty="0"/>
              <a:t/>
            </a:r>
            <a:br>
              <a:rPr lang="nl-NL" dirty="0"/>
            </a:br>
            <a:r>
              <a:rPr lang="nl-NL" dirty="0"/>
              <a:t>​</a:t>
            </a:r>
            <a:br>
              <a:rPr lang="nl-NL" dirty="0"/>
            </a:br>
            <a:r>
              <a:rPr lang="nl-NL" b="1" i="1" dirty="0"/>
              <a:t>ONS WAARDES</a:t>
            </a:r>
            <a:r>
              <a:rPr lang="nl-NL" dirty="0"/>
              <a:t/>
            </a:r>
            <a:br>
              <a:rPr lang="nl-NL" dirty="0"/>
            </a:br>
            <a:r>
              <a:rPr lang="nl-NL" dirty="0"/>
              <a:t>Ons streef daarna om 'n gemeenskap te wees wat omgee, verenig in ons passie om die natuurlike prag van Rooiels te bewaar en ywerig om ons waardering vir die omgewing met ander te </a:t>
            </a:r>
            <a:r>
              <a:rPr lang="nl-NL" dirty="0" smtClean="0"/>
              <a:t>deel</a:t>
            </a:r>
            <a:r>
              <a:rPr lang="nl-NL" dirty="0"/>
              <a:t/>
            </a:r>
            <a:br>
              <a:rPr lang="nl-NL" dirty="0"/>
            </a:br>
            <a:r>
              <a:rPr lang="nl-NL" dirty="0"/>
              <a:t/>
            </a:r>
            <a:br>
              <a:rPr lang="nl-NL" dirty="0"/>
            </a:br>
            <a:r>
              <a:rPr lang="nl-NL" b="1" i="1" dirty="0"/>
              <a:t>ONS ONDERNEMING</a:t>
            </a:r>
            <a:r>
              <a:rPr lang="nl-NL" dirty="0"/>
              <a:t/>
            </a:r>
            <a:br>
              <a:rPr lang="nl-NL" dirty="0"/>
            </a:br>
            <a:r>
              <a:rPr lang="nl-NL" b="1" dirty="0"/>
              <a:t>Verenig in ons passie vir die natuurprag van Rooiels</a:t>
            </a:r>
            <a:br>
              <a:rPr lang="nl-NL" b="1" dirty="0"/>
            </a:br>
            <a:r>
              <a:rPr lang="nl-NL" b="1" dirty="0"/>
              <a:t>Onderneem ons dat hier:</a:t>
            </a:r>
            <a:br>
              <a:rPr lang="nl-NL" b="1" dirty="0"/>
            </a:br>
            <a:r>
              <a:rPr lang="nl-NL" b="1" dirty="0"/>
              <a:t>Die natuur Gekoester sal word...</a:t>
            </a:r>
            <a:br>
              <a:rPr lang="nl-NL" b="1" dirty="0"/>
            </a:br>
            <a:r>
              <a:rPr lang="nl-NL" b="1" dirty="0"/>
              <a:t>Plante, diere en seelewe Beskerm sal word...</a:t>
            </a:r>
            <a:br>
              <a:rPr lang="nl-NL" b="1" dirty="0"/>
            </a:br>
            <a:r>
              <a:rPr lang="nl-NL" b="1" dirty="0"/>
              <a:t>Elke impak van ons op hierdie gebied, Beperk sal wees…</a:t>
            </a:r>
            <a:br>
              <a:rPr lang="nl-NL" b="1" dirty="0"/>
            </a:br>
            <a:r>
              <a:rPr lang="nl-NL" b="1" dirty="0"/>
              <a:t>Ons voogdyskap oor ons omgewing Gerespekteer sal word…</a:t>
            </a:r>
            <a:br>
              <a:rPr lang="nl-NL" b="1" dirty="0"/>
            </a:br>
            <a:r>
              <a:rPr lang="nl-NL" b="1" dirty="0"/>
              <a:t>Ons gemeenskapsgees Versterk sal word...</a:t>
            </a:r>
            <a:br>
              <a:rPr lang="nl-NL" b="1" dirty="0"/>
            </a:br>
            <a:r>
              <a:rPr lang="nl-NL" b="1" dirty="0"/>
              <a:t>Sodat ons lewens en die toekomstige geslagte</a:t>
            </a:r>
            <a:br>
              <a:rPr lang="nl-NL" b="1" dirty="0"/>
            </a:br>
            <a:r>
              <a:rPr lang="nl-NL" b="1" dirty="0"/>
              <a:t>Verryk </a:t>
            </a:r>
            <a:endParaRPr lang="nl-NL" dirty="0"/>
          </a:p>
          <a:p>
            <a:endParaRPr lang="en-ZA" dirty="0"/>
          </a:p>
        </p:txBody>
      </p:sp>
    </p:spTree>
    <p:extLst>
      <p:ext uri="{BB962C8B-B14F-4D97-AF65-F5344CB8AC3E}">
        <p14:creationId xmlns:p14="http://schemas.microsoft.com/office/powerpoint/2010/main" val="9655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482600"/>
            <a:ext cx="9366325" cy="930177"/>
          </a:xfrm>
        </p:spPr>
        <p:txBody>
          <a:bodyPr>
            <a:normAutofit/>
          </a:bodyPr>
          <a:lstStyle/>
          <a:p>
            <a:r>
              <a:rPr lang="en-ZA" b="1" dirty="0" err="1" smtClean="0"/>
              <a:t>Proteaceae</a:t>
            </a:r>
            <a:endParaRPr lang="en-ZA"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424" y="1412777"/>
            <a:ext cx="496663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691" y="5474940"/>
            <a:ext cx="259228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011" y="1412777"/>
            <a:ext cx="5229199" cy="52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088" y="4357832"/>
            <a:ext cx="2191493" cy="109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145" y="4589115"/>
            <a:ext cx="23622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06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Biosphere Reserves</a:t>
            </a:r>
            <a:endParaRPr lang="en-ZA" b="1" dirty="0"/>
          </a:p>
        </p:txBody>
      </p:sp>
      <p:sp>
        <p:nvSpPr>
          <p:cNvPr id="3" name="Content Placeholder 2"/>
          <p:cNvSpPr>
            <a:spLocks noGrp="1"/>
          </p:cNvSpPr>
          <p:nvPr>
            <p:ph idx="1"/>
          </p:nvPr>
        </p:nvSpPr>
        <p:spPr/>
        <p:txBody>
          <a:bodyPr/>
          <a:lstStyle/>
          <a:p>
            <a:r>
              <a:rPr lang="en-ZA" dirty="0" smtClean="0"/>
              <a:t>The </a:t>
            </a:r>
            <a:r>
              <a:rPr lang="en-ZA" b="1" dirty="0" smtClean="0"/>
              <a:t>Core </a:t>
            </a:r>
            <a:r>
              <a:rPr lang="en-ZA" dirty="0" smtClean="0"/>
              <a:t>zone in the middle protected from human activity to conserve nature and wilderness – conserve</a:t>
            </a:r>
            <a:r>
              <a:rPr lang="en-ZA" b="1" dirty="0" smtClean="0"/>
              <a:t> </a:t>
            </a:r>
            <a:r>
              <a:rPr lang="en-ZA" dirty="0" smtClean="0"/>
              <a:t>biodiversity, water catchments</a:t>
            </a:r>
          </a:p>
          <a:p>
            <a:r>
              <a:rPr lang="en-ZA" dirty="0" smtClean="0"/>
              <a:t>The </a:t>
            </a:r>
            <a:r>
              <a:rPr lang="en-ZA" b="1" dirty="0" smtClean="0"/>
              <a:t>Buffer </a:t>
            </a:r>
            <a:r>
              <a:rPr lang="en-ZA" dirty="0" smtClean="0"/>
              <a:t>zone to provide additional protection and act as a refuge – people adapt to conserving indigenous seed banks and adapt to living with wild animals</a:t>
            </a:r>
            <a:endParaRPr lang="en-ZA" b="1" dirty="0" smtClean="0"/>
          </a:p>
          <a:p>
            <a:r>
              <a:rPr lang="en-ZA" dirty="0" smtClean="0"/>
              <a:t>The </a:t>
            </a:r>
            <a:r>
              <a:rPr lang="en-ZA" b="1" dirty="0" smtClean="0"/>
              <a:t>Transition </a:t>
            </a:r>
            <a:r>
              <a:rPr lang="en-ZA" dirty="0" smtClean="0"/>
              <a:t>zone are towns, villages, industry and farms that agree to limit their impact but humans come first </a:t>
            </a:r>
            <a:endParaRPr lang="en-ZA" dirty="0"/>
          </a:p>
        </p:txBody>
      </p:sp>
    </p:spTree>
    <p:extLst>
      <p:ext uri="{BB962C8B-B14F-4D97-AF65-F5344CB8AC3E}">
        <p14:creationId xmlns:p14="http://schemas.microsoft.com/office/powerpoint/2010/main" val="236149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584201"/>
            <a:ext cx="9286993" cy="1435868"/>
          </a:xfrm>
        </p:spPr>
        <p:txBody>
          <a:bodyPr>
            <a:normAutofit fontScale="90000"/>
          </a:bodyPr>
          <a:lstStyle/>
          <a:p>
            <a:pPr algn="ctr"/>
            <a:r>
              <a:rPr lang="en-ZA" dirty="0"/>
              <a:t> </a:t>
            </a:r>
            <a:r>
              <a:rPr lang="en-ZA" b="1" dirty="0" smtClean="0"/>
              <a:t>Why </a:t>
            </a:r>
            <a:r>
              <a:rPr lang="en-ZA" b="1" dirty="0" smtClean="0"/>
              <a:t>is RERA </a:t>
            </a:r>
            <a:r>
              <a:rPr lang="en-ZA" b="1" dirty="0" smtClean="0"/>
              <a:t>Researching </a:t>
            </a:r>
            <a:r>
              <a:rPr lang="en-ZA" b="1" dirty="0" err="1" smtClean="0"/>
              <a:t>Rooiels</a:t>
            </a:r>
            <a:r>
              <a:rPr lang="en-ZA" b="1" dirty="0" smtClean="0"/>
              <a:t> as  </a:t>
            </a:r>
            <a:br>
              <a:rPr lang="en-ZA" b="1" dirty="0" smtClean="0"/>
            </a:br>
            <a:r>
              <a:rPr lang="en-ZA" b="1" dirty="0" err="1" smtClean="0"/>
              <a:t>Kogelberg</a:t>
            </a:r>
            <a:r>
              <a:rPr lang="en-ZA" b="1" dirty="0" smtClean="0"/>
              <a:t> Biosphere Buffer Zone</a:t>
            </a:r>
            <a:endParaRPr lang="en-ZA" b="1" dirty="0"/>
          </a:p>
        </p:txBody>
      </p:sp>
      <p:sp>
        <p:nvSpPr>
          <p:cNvPr id="3" name="Content Placeholder 2"/>
          <p:cNvSpPr>
            <a:spLocks noGrp="1"/>
          </p:cNvSpPr>
          <p:nvPr>
            <p:ph idx="1"/>
          </p:nvPr>
        </p:nvSpPr>
        <p:spPr/>
        <p:txBody>
          <a:bodyPr>
            <a:normAutofit lnSpcReduction="10000"/>
          </a:bodyPr>
          <a:lstStyle/>
          <a:p>
            <a:r>
              <a:rPr lang="en-ZA" dirty="0" smtClean="0"/>
              <a:t>2018 Stakeholders meeting – request for RERA to apply for </a:t>
            </a:r>
            <a:r>
              <a:rPr lang="en-ZA" dirty="0" err="1" smtClean="0"/>
              <a:t>Rooiels</a:t>
            </a:r>
            <a:r>
              <a:rPr lang="en-ZA" dirty="0" smtClean="0"/>
              <a:t> to be included in Buffer Zone</a:t>
            </a:r>
          </a:p>
          <a:p>
            <a:r>
              <a:rPr lang="en-ZA" dirty="0" smtClean="0"/>
              <a:t>Documentation and potential explored – see </a:t>
            </a:r>
            <a:r>
              <a:rPr lang="en-ZA" dirty="0" smtClean="0">
                <a:hlinkClick r:id="rId2"/>
              </a:rPr>
              <a:t>Report Back </a:t>
            </a:r>
            <a:endParaRPr lang="en-ZA" dirty="0" smtClean="0"/>
          </a:p>
          <a:p>
            <a:r>
              <a:rPr lang="en-ZA" dirty="0" smtClean="0"/>
              <a:t>Currently </a:t>
            </a:r>
            <a:r>
              <a:rPr lang="en-ZA" dirty="0" err="1" smtClean="0"/>
              <a:t>Rooiels</a:t>
            </a:r>
            <a:r>
              <a:rPr lang="en-ZA" dirty="0" smtClean="0"/>
              <a:t> is in the Transition zone and is not able to motivate for actions that are specific to </a:t>
            </a:r>
            <a:r>
              <a:rPr lang="en-ZA" dirty="0" err="1" smtClean="0"/>
              <a:t>Rooiels</a:t>
            </a:r>
            <a:r>
              <a:rPr lang="en-ZA" dirty="0" smtClean="0"/>
              <a:t> Vision</a:t>
            </a:r>
          </a:p>
          <a:p>
            <a:r>
              <a:rPr lang="en-ZA" dirty="0" err="1" smtClean="0"/>
              <a:t>Rooiels</a:t>
            </a:r>
            <a:r>
              <a:rPr lang="en-ZA" dirty="0" smtClean="0"/>
              <a:t> would like to retain its nature and its role in biodiversity in supporting the KBR</a:t>
            </a:r>
          </a:p>
          <a:p>
            <a:r>
              <a:rPr lang="en-ZA" dirty="0" err="1" smtClean="0"/>
              <a:t>Rooiels</a:t>
            </a:r>
            <a:r>
              <a:rPr lang="en-ZA" dirty="0" smtClean="0"/>
              <a:t> can become a Research node for the KBR and the </a:t>
            </a:r>
            <a:r>
              <a:rPr lang="en-ZA" dirty="0" err="1" smtClean="0"/>
              <a:t>Overstrand</a:t>
            </a:r>
            <a:r>
              <a:rPr lang="en-ZA" dirty="0" smtClean="0"/>
              <a:t> – academic tourism, appeal for research ideas</a:t>
            </a:r>
            <a:endParaRPr lang="en-ZA" dirty="0"/>
          </a:p>
        </p:txBody>
      </p:sp>
    </p:spTree>
    <p:extLst>
      <p:ext uri="{BB962C8B-B14F-4D97-AF65-F5344CB8AC3E}">
        <p14:creationId xmlns:p14="http://schemas.microsoft.com/office/powerpoint/2010/main" val="413298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20" y="481564"/>
            <a:ext cx="9366325" cy="1143000"/>
          </a:xfrm>
        </p:spPr>
        <p:txBody>
          <a:bodyPr/>
          <a:lstStyle/>
          <a:p>
            <a:r>
              <a:rPr lang="en-ZA" b="1" dirty="0" smtClean="0"/>
              <a:t>What does this mean for residents</a:t>
            </a:r>
            <a:endParaRPr lang="en-ZA" b="1" dirty="0"/>
          </a:p>
        </p:txBody>
      </p:sp>
      <p:sp>
        <p:nvSpPr>
          <p:cNvPr id="3" name="Content Placeholder 2"/>
          <p:cNvSpPr>
            <a:spLocks noGrp="1"/>
          </p:cNvSpPr>
          <p:nvPr>
            <p:ph idx="1"/>
          </p:nvPr>
        </p:nvSpPr>
        <p:spPr>
          <a:xfrm>
            <a:off x="1353223" y="1790700"/>
            <a:ext cx="9036423" cy="4016529"/>
          </a:xfrm>
        </p:spPr>
        <p:txBody>
          <a:bodyPr>
            <a:normAutofit fontScale="70000" lnSpcReduction="20000"/>
          </a:bodyPr>
          <a:lstStyle/>
          <a:p>
            <a:r>
              <a:rPr lang="en-ZA" sz="2700" dirty="0" smtClean="0"/>
              <a:t>Entrenching what </a:t>
            </a:r>
            <a:r>
              <a:rPr lang="en-ZA" sz="2700" dirty="0" err="1" smtClean="0"/>
              <a:t>Rooiels</a:t>
            </a:r>
            <a:r>
              <a:rPr lang="en-ZA" sz="2700" dirty="0" smtClean="0"/>
              <a:t> is </a:t>
            </a:r>
            <a:r>
              <a:rPr lang="en-ZA" sz="2700" b="1" dirty="0" smtClean="0"/>
              <a:t>already doing</a:t>
            </a:r>
            <a:r>
              <a:rPr lang="en-ZA" sz="2700" dirty="0" smtClean="0"/>
              <a:t> to live its Vision</a:t>
            </a:r>
          </a:p>
          <a:p>
            <a:pPr marL="68580" indent="0">
              <a:buNone/>
            </a:pPr>
            <a:endParaRPr lang="en-ZA" sz="2700" dirty="0" smtClean="0"/>
          </a:p>
          <a:p>
            <a:r>
              <a:rPr lang="en-ZA" sz="2700" dirty="0" smtClean="0"/>
              <a:t>Ensure we retain indigenous fynbos as seed banks for future and habitat for insects and animals and adapt to living with wildlife</a:t>
            </a:r>
          </a:p>
          <a:p>
            <a:pPr marL="800100" lvl="1" indent="-342900">
              <a:buFont typeface="Courier New" panose="02070309020205020404" pitchFamily="49" charset="0"/>
              <a:buChar char="o"/>
            </a:pPr>
            <a:r>
              <a:rPr lang="en-ZA" sz="2700" dirty="0" smtClean="0"/>
              <a:t>still have any plants in own garden provided not alien </a:t>
            </a:r>
            <a:r>
              <a:rPr lang="en-ZA" sz="2700" dirty="0" err="1" smtClean="0"/>
              <a:t>invasives</a:t>
            </a:r>
            <a:endParaRPr lang="en-ZA" sz="2700" dirty="0" smtClean="0"/>
          </a:p>
          <a:p>
            <a:pPr marL="800100" lvl="1" indent="-342900">
              <a:buFont typeface="Courier New" panose="02070309020205020404" pitchFamily="49" charset="0"/>
              <a:buChar char="o"/>
            </a:pPr>
            <a:r>
              <a:rPr lang="en-ZA" sz="2700" dirty="0" smtClean="0"/>
              <a:t>encourage locally indigenous fynbos, esp. endemic plants</a:t>
            </a:r>
          </a:p>
          <a:p>
            <a:pPr marL="800100" lvl="1" indent="-342900">
              <a:buFont typeface="Courier New" panose="02070309020205020404" pitchFamily="49" charset="0"/>
              <a:buChar char="o"/>
            </a:pPr>
            <a:r>
              <a:rPr lang="en-ZA" sz="2700" dirty="0"/>
              <a:t>continue the good work of the hack and of the cameras </a:t>
            </a:r>
            <a:r>
              <a:rPr lang="en-ZA" sz="2700" dirty="0" err="1"/>
              <a:t>etc</a:t>
            </a:r>
            <a:endParaRPr lang="en-ZA" sz="2700" dirty="0" smtClean="0"/>
          </a:p>
          <a:p>
            <a:pPr marL="800100" lvl="1" indent="-342900">
              <a:buFont typeface="Courier New" panose="02070309020205020404" pitchFamily="49" charset="0"/>
              <a:buChar char="o"/>
            </a:pPr>
            <a:r>
              <a:rPr lang="en-ZA" sz="2700" dirty="0" smtClean="0"/>
              <a:t>reduce impact of fences and walls on animals and aesthetics</a:t>
            </a:r>
          </a:p>
          <a:p>
            <a:pPr marL="800100" lvl="1" indent="-342900">
              <a:buFont typeface="Courier New" panose="02070309020205020404" pitchFamily="49" charset="0"/>
              <a:buChar char="o"/>
            </a:pPr>
            <a:r>
              <a:rPr lang="en-ZA" sz="2700" dirty="0" smtClean="0"/>
              <a:t>ensure good waste management “green-living” and baboons/wildlife</a:t>
            </a:r>
          </a:p>
          <a:p>
            <a:pPr marL="800100" lvl="1" indent="-342900">
              <a:buFont typeface="Courier New" panose="02070309020205020404" pitchFamily="49" charset="0"/>
              <a:buChar char="o"/>
            </a:pPr>
            <a:r>
              <a:rPr lang="en-ZA" sz="2700" dirty="0" smtClean="0"/>
              <a:t>marine zone buffer: recreational and artisan fishing allowed – no large vessels</a:t>
            </a:r>
          </a:p>
          <a:p>
            <a:pPr marL="800100" lvl="1" indent="-342900">
              <a:buFont typeface="Courier New" panose="02070309020205020404" pitchFamily="49" charset="0"/>
              <a:buChar char="o"/>
            </a:pPr>
            <a:endParaRPr lang="en-ZA" sz="2700" dirty="0" smtClean="0"/>
          </a:p>
          <a:p>
            <a:r>
              <a:rPr lang="en-ZA" sz="2700" dirty="0" smtClean="0"/>
              <a:t>Why:  to ensure that nature is nurtured and our heritage protected </a:t>
            </a:r>
            <a:endParaRPr lang="en-ZA" dirty="0"/>
          </a:p>
        </p:txBody>
      </p:sp>
    </p:spTree>
    <p:extLst>
      <p:ext uri="{BB962C8B-B14F-4D97-AF65-F5344CB8AC3E}">
        <p14:creationId xmlns:p14="http://schemas.microsoft.com/office/powerpoint/2010/main" val="253502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1320" y="1027664"/>
            <a:ext cx="9366325" cy="661436"/>
          </a:xfrm>
        </p:spPr>
        <p:txBody>
          <a:bodyPr>
            <a:normAutofit fontScale="90000"/>
          </a:bodyPr>
          <a:lstStyle/>
          <a:p>
            <a:pPr algn="ctr"/>
            <a:r>
              <a:rPr lang="en-ZA" b="1" dirty="0" smtClean="0"/>
              <a:t>Conserving genetic diversity on </a:t>
            </a:r>
            <a:br>
              <a:rPr lang="en-ZA" b="1" dirty="0" smtClean="0"/>
            </a:br>
            <a:r>
              <a:rPr lang="en-ZA" b="1" dirty="0" smtClean="0"/>
              <a:t>land and sea in </a:t>
            </a:r>
            <a:r>
              <a:rPr lang="en-ZA" b="1" dirty="0" err="1" smtClean="0"/>
              <a:t>Rooiels</a:t>
            </a:r>
            <a:endParaRPr lang="en-ZA"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95713" y="2206625"/>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818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1600"/>
            <a:ext cx="9366325" cy="2069064"/>
          </a:xfrm>
        </p:spPr>
        <p:txBody>
          <a:bodyPr>
            <a:normAutofit fontScale="90000"/>
          </a:bodyPr>
          <a:lstStyle/>
          <a:p>
            <a:r>
              <a:rPr lang="en-ZA" b="1" dirty="0" smtClean="0"/>
              <a:t>Living with wild animals in </a:t>
            </a:r>
            <a:r>
              <a:rPr lang="en-ZA" b="1" dirty="0" err="1" smtClean="0"/>
              <a:t>Rooiels</a:t>
            </a:r>
            <a:r>
              <a:rPr lang="en-ZA" b="1" dirty="0" smtClean="0"/>
              <a:t> </a:t>
            </a:r>
            <a:br>
              <a:rPr lang="en-ZA" b="1" dirty="0" smtClean="0"/>
            </a:br>
            <a:endParaRPr lang="en-ZA"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477" y="1181100"/>
            <a:ext cx="5856651" cy="53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749" y="4221088"/>
            <a:ext cx="4131684" cy="232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750" y="1181100"/>
            <a:ext cx="3160560" cy="319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19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pPr algn="ctr"/>
            <a:r>
              <a:rPr lang="en-ZA" b="1" dirty="0" smtClean="0"/>
              <a:t>Leopards visit the cameras </a:t>
            </a:r>
            <a:endParaRPr lang="en-ZA" b="1" dirty="0"/>
          </a:p>
        </p:txBody>
      </p:sp>
      <p:pic>
        <p:nvPicPr>
          <p:cNvPr id="18434" name="Picture 2" descr="C:\Users\Kay\Documents\A A 2018 Rooiels 2018 on\Leopard 23 Oct 4.14 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10" y="1282701"/>
            <a:ext cx="8752804" cy="540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60400"/>
            <a:ext cx="9366325" cy="876300"/>
          </a:xfrm>
        </p:spPr>
        <p:txBody>
          <a:bodyPr>
            <a:normAutofit fontScale="90000"/>
          </a:bodyPr>
          <a:lstStyle/>
          <a:p>
            <a:pPr algn="ctr"/>
            <a:r>
              <a:rPr lang="en-ZA" dirty="0" err="1" smtClean="0"/>
              <a:t>Overstrand</a:t>
            </a:r>
            <a:r>
              <a:rPr lang="en-ZA" dirty="0" smtClean="0"/>
              <a:t> Municipal </a:t>
            </a:r>
            <a:r>
              <a:rPr lang="en-ZA" dirty="0" smtClean="0"/>
              <a:t>Overlay </a:t>
            </a:r>
            <a:r>
              <a:rPr lang="en-ZA" dirty="0" smtClean="0"/>
              <a:t>Zones and Planning</a:t>
            </a:r>
            <a:endParaRPr lang="en-ZA" dirty="0"/>
          </a:p>
        </p:txBody>
      </p:sp>
      <p:sp>
        <p:nvSpPr>
          <p:cNvPr id="3" name="Content Placeholder 2"/>
          <p:cNvSpPr>
            <a:spLocks noGrp="1"/>
          </p:cNvSpPr>
          <p:nvPr>
            <p:ph idx="1"/>
          </p:nvPr>
        </p:nvSpPr>
        <p:spPr>
          <a:xfrm>
            <a:off x="1391323" y="1549400"/>
            <a:ext cx="9036423" cy="4610100"/>
          </a:xfrm>
        </p:spPr>
        <p:txBody>
          <a:bodyPr>
            <a:normAutofit lnSpcReduction="10000"/>
          </a:bodyPr>
          <a:lstStyle/>
          <a:p>
            <a:r>
              <a:rPr lang="en-ZA" dirty="0" smtClean="0"/>
              <a:t>Ensure protection </a:t>
            </a:r>
            <a:r>
              <a:rPr lang="en-ZA" dirty="0"/>
              <a:t>of key vulnerable </a:t>
            </a:r>
            <a:r>
              <a:rPr lang="en-ZA" dirty="0" smtClean="0"/>
              <a:t>- Heritage </a:t>
            </a:r>
            <a:r>
              <a:rPr lang="en-ZA" dirty="0" smtClean="0"/>
              <a:t>Protection Overlay Zones </a:t>
            </a:r>
            <a:r>
              <a:rPr lang="en-ZA" dirty="0" smtClean="0"/>
              <a:t>(HPOZ) and </a:t>
            </a:r>
            <a:r>
              <a:rPr lang="en-ZA" dirty="0" smtClean="0"/>
              <a:t>Environment Management Overlay </a:t>
            </a:r>
            <a:r>
              <a:rPr lang="en-ZA" dirty="0" smtClean="0"/>
              <a:t>Zone (EMOZ)</a:t>
            </a:r>
            <a:endParaRPr lang="en-ZA" dirty="0" smtClean="0"/>
          </a:p>
          <a:p>
            <a:r>
              <a:rPr lang="en-ZA" dirty="0" smtClean="0"/>
              <a:t>HPOZ for aesthetics, for cultural or historical – enhance tourism</a:t>
            </a:r>
          </a:p>
          <a:p>
            <a:r>
              <a:rPr lang="en-ZA" dirty="0" smtClean="0"/>
              <a:t>EMOZ – mountain, estuary, coastal and buffer</a:t>
            </a:r>
          </a:p>
          <a:p>
            <a:r>
              <a:rPr lang="en-ZA" dirty="0" err="1" smtClean="0"/>
              <a:t>Rooiels</a:t>
            </a:r>
            <a:r>
              <a:rPr lang="en-ZA" dirty="0" smtClean="0"/>
              <a:t> </a:t>
            </a:r>
            <a:r>
              <a:rPr lang="en-ZA" dirty="0" err="1" smtClean="0"/>
              <a:t>Overstrand</a:t>
            </a:r>
            <a:r>
              <a:rPr lang="en-ZA" dirty="0" smtClean="0"/>
              <a:t> Municipality </a:t>
            </a:r>
            <a:r>
              <a:rPr lang="en-ZA" dirty="0" smtClean="0"/>
              <a:t>proposed: All within site of R44, alongside Klein </a:t>
            </a:r>
            <a:r>
              <a:rPr lang="en-ZA" dirty="0" err="1" smtClean="0"/>
              <a:t>Hangklip</a:t>
            </a:r>
            <a:r>
              <a:rPr lang="en-ZA" dirty="0" smtClean="0"/>
              <a:t> and alongside the coast and the smallholdings – but excludes centre </a:t>
            </a:r>
            <a:r>
              <a:rPr lang="en-ZA" dirty="0" smtClean="0"/>
              <a:t>so is </a:t>
            </a:r>
            <a:r>
              <a:rPr lang="en-ZA" dirty="0" smtClean="0"/>
              <a:t>not all </a:t>
            </a:r>
            <a:r>
              <a:rPr lang="en-ZA" dirty="0" err="1" smtClean="0"/>
              <a:t>Rooiels</a:t>
            </a:r>
            <a:endParaRPr lang="en-ZA" dirty="0" smtClean="0"/>
          </a:p>
          <a:p>
            <a:r>
              <a:rPr lang="en-ZA" dirty="0" smtClean="0"/>
              <a:t>Thanks to OM for foresight in establishing Overlay Zones and all the work gone into them. Strongly endorse their efforts protecting </a:t>
            </a:r>
            <a:r>
              <a:rPr lang="en-ZA" dirty="0" err="1" smtClean="0"/>
              <a:t>Overstrand</a:t>
            </a:r>
            <a:r>
              <a:rPr lang="en-ZA" dirty="0" smtClean="0"/>
              <a:t> for future and for the </a:t>
            </a:r>
            <a:r>
              <a:rPr lang="en-ZA" dirty="0" err="1" smtClean="0"/>
              <a:t>Rooiels</a:t>
            </a:r>
            <a:r>
              <a:rPr lang="en-ZA" dirty="0" smtClean="0"/>
              <a:t> HPOZ and Buffer EMOZ</a:t>
            </a:r>
          </a:p>
          <a:p>
            <a:r>
              <a:rPr lang="en-ZA" dirty="0" smtClean="0"/>
              <a:t>Correction of the Zoning Map – existing map is appropriate not the one included with amendments</a:t>
            </a:r>
          </a:p>
        </p:txBody>
      </p:sp>
    </p:spTree>
    <p:extLst>
      <p:ext uri="{BB962C8B-B14F-4D97-AF65-F5344CB8AC3E}">
        <p14:creationId xmlns:p14="http://schemas.microsoft.com/office/powerpoint/2010/main" val="38560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422" y="0"/>
            <a:ext cx="9701155" cy="6858000"/>
          </a:xfrm>
          <a:prstGeom prst="rect">
            <a:avLst/>
          </a:prstGeom>
        </p:spPr>
      </p:pic>
    </p:spTree>
    <p:extLst>
      <p:ext uri="{BB962C8B-B14F-4D97-AF65-F5344CB8AC3E}">
        <p14:creationId xmlns:p14="http://schemas.microsoft.com/office/powerpoint/2010/main" val="27134090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466</TotalTime>
  <Words>718</Words>
  <Application>Microsoft Office PowerPoint</Application>
  <PresentationFormat>Custom</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RERA Working Group  Sub-Group 2 Environment</vt:lpstr>
      <vt:lpstr>Biosphere Reserves</vt:lpstr>
      <vt:lpstr> Why is RERA Researching Rooiels as   Kogelberg Biosphere Buffer Zone</vt:lpstr>
      <vt:lpstr>What does this mean for residents</vt:lpstr>
      <vt:lpstr>Conserving genetic diversity on  land and sea in Rooiels</vt:lpstr>
      <vt:lpstr>Living with wild animals in Rooiels  </vt:lpstr>
      <vt:lpstr>Leopards visit the cameras </vt:lpstr>
      <vt:lpstr>Overstrand Municipal Overlay Zones and Planning</vt:lpstr>
      <vt:lpstr>PowerPoint Presentation</vt:lpstr>
      <vt:lpstr>BUT Please Include All of Rooiels in  HPOZ and EMOZ</vt:lpstr>
      <vt:lpstr>Encouraging, Informing, Sharing</vt:lpstr>
      <vt:lpstr>Rooielsers working to protect the KBR, our water and then eradicating aliens</vt:lpstr>
      <vt:lpstr>Rooiels Visie</vt:lpstr>
      <vt:lpstr>Proteaceae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RERA Working Group  Sub-Group 2 Environment</dc:title>
  <dc:creator>anonymous</dc:creator>
  <cp:lastModifiedBy>RE</cp:lastModifiedBy>
  <cp:revision>30</cp:revision>
  <dcterms:created xsi:type="dcterms:W3CDTF">2019-11-14T11:06:56Z</dcterms:created>
  <dcterms:modified xsi:type="dcterms:W3CDTF">2019-11-21T09:30:45Z</dcterms:modified>
</cp:coreProperties>
</file>